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Barlow"/>
      <p:regular r:id="rId17"/>
    </p:embeddedFont>
    <p:embeddedFont>
      <p:font typeface="Barlow"/>
      <p:regular r:id="rId18"/>
    </p:embeddedFont>
    <p:embeddedFont>
      <p:font typeface="Barlow"/>
      <p:regular r:id="rId19"/>
    </p:embeddedFont>
    <p:embeddedFont>
      <p:font typeface="Barlow"/>
      <p:regular r:id="rId20"/>
    </p:embeddedFont>
    <p:embeddedFont>
      <p:font typeface="Barlow"/>
      <p:regular r:id="rId21"/>
    </p:embeddedFont>
    <p:embeddedFont>
      <p:font typeface="Barlow"/>
      <p:regular r:id="rId22"/>
    </p:embeddedFont>
    <p:embeddedFont>
      <p:font typeface="Barlow"/>
      <p:regular r:id="rId23"/>
    </p:embeddedFont>
    <p:embeddedFont>
      <p:font typeface="Barlow"/>
      <p:regular r:id="rId2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 Id="rId23" Type="http://schemas.openxmlformats.org/officeDocument/2006/relationships/font" Target="fonts/font7.fntdata"/><Relationship Id="rId2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31743"/>
          </a:xfrm>
          <a:prstGeom prst="rect">
            <a:avLst/>
          </a:prstGeom>
          <a:solidFill>
            <a:srgbClr val="191718">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4.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9.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64037" y="1167765"/>
            <a:ext cx="7415927" cy="2838926"/>
          </a:xfrm>
          <a:prstGeom prst="rect">
            <a:avLst/>
          </a:prstGeom>
          <a:noFill/>
          <a:ln/>
        </p:spPr>
        <p:txBody>
          <a:bodyPr wrap="square" lIns="0" tIns="0" rIns="0" bIns="0" rtlCol="0" anchor="t"/>
          <a:lstStyle/>
          <a:p>
            <a:pPr indent="0" marL="0">
              <a:lnSpc>
                <a:spcPts val="7450"/>
              </a:lnSpc>
              <a:buNone/>
            </a:pPr>
            <a:r>
              <a:rPr lang="en-US" sz="5950" dirty="0">
                <a:solidFill>
                  <a:srgbClr val="FFFFFF"/>
                </a:solidFill>
                <a:latin typeface="Barlow" pitchFamily="34" charset="0"/>
                <a:ea typeface="Barlow" pitchFamily="34" charset="-122"/>
                <a:cs typeface="Barlow" pitchFamily="34" charset="-120"/>
              </a:rPr>
              <a:t>Avantages de Proxmox par rapport à Hyper-V</a:t>
            </a:r>
            <a:endParaRPr lang="en-US" sz="5950" dirty="0"/>
          </a:p>
        </p:txBody>
      </p:sp>
      <p:sp>
        <p:nvSpPr>
          <p:cNvPr id="4" name="Text 1"/>
          <p:cNvSpPr/>
          <p:nvPr/>
        </p:nvSpPr>
        <p:spPr>
          <a:xfrm>
            <a:off x="864037" y="4376976"/>
            <a:ext cx="7415927" cy="1975247"/>
          </a:xfrm>
          <a:prstGeom prst="rect">
            <a:avLst/>
          </a:prstGeom>
          <a:noFill/>
          <a:ln/>
        </p:spPr>
        <p:txBody>
          <a:bodyPr wrap="squar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Proxmox et Hyper-V sont deux solutions de virtualisation populaires, chacune offrant ses propres avantages. Proxmox est une plateforme de virtualisation open source basée sur Linux, tandis qu'Hyper-V est une solution propriétaire de Microsoft pour Windows. Examinons plus en détail les avantages de Proxmox par rapport à Hyper-V.</a:t>
            </a:r>
            <a:endParaRPr lang="en-US" sz="1900" dirty="0"/>
          </a:p>
        </p:txBody>
      </p:sp>
      <p:sp>
        <p:nvSpPr>
          <p:cNvPr id="5" name="Shape 2"/>
          <p:cNvSpPr/>
          <p:nvPr/>
        </p:nvSpPr>
        <p:spPr>
          <a:xfrm>
            <a:off x="864037" y="6648331"/>
            <a:ext cx="394930" cy="394930"/>
          </a:xfrm>
          <a:prstGeom prst="roundRect">
            <a:avLst>
              <a:gd name="adj" fmla="val 23151155"/>
            </a:avLst>
          </a:prstGeom>
          <a:solidFill>
            <a:srgbClr val="A5921E"/>
          </a:solidFill>
          <a:ln w="7620">
            <a:solidFill>
              <a:srgbClr val="FFFFFF"/>
            </a:solidFill>
            <a:prstDash val="solid"/>
          </a:ln>
        </p:spPr>
      </p:sp>
      <p:sp>
        <p:nvSpPr>
          <p:cNvPr id="6" name="Text 3"/>
          <p:cNvSpPr/>
          <p:nvPr/>
        </p:nvSpPr>
        <p:spPr>
          <a:xfrm>
            <a:off x="1004054" y="6797040"/>
            <a:ext cx="114895" cy="97512"/>
          </a:xfrm>
          <a:prstGeom prst="rect">
            <a:avLst/>
          </a:prstGeom>
          <a:noFill/>
          <a:ln/>
        </p:spPr>
        <p:txBody>
          <a:bodyPr wrap="none" lIns="0" tIns="0" rIns="0" bIns="0" rtlCol="0" anchor="t"/>
          <a:lstStyle/>
          <a:p>
            <a:pPr algn="ctr" indent="0" marL="0">
              <a:lnSpc>
                <a:spcPts val="750"/>
              </a:lnSpc>
              <a:buNone/>
            </a:pPr>
            <a:r>
              <a:rPr lang="en-US" sz="750" dirty="0">
                <a:solidFill>
                  <a:srgbClr val="3C3838"/>
                </a:solidFill>
                <a:latin typeface="Barlow" pitchFamily="34" charset="0"/>
                <a:ea typeface="Barlow" pitchFamily="34" charset="-122"/>
                <a:cs typeface="Barlow" pitchFamily="34" charset="-120"/>
              </a:rPr>
              <a:t>LG</a:t>
            </a:r>
            <a:endParaRPr lang="en-US" sz="750" dirty="0"/>
          </a:p>
        </p:txBody>
      </p:sp>
      <p:sp>
        <p:nvSpPr>
          <p:cNvPr id="7" name="Text 4"/>
          <p:cNvSpPr/>
          <p:nvPr/>
        </p:nvSpPr>
        <p:spPr>
          <a:xfrm>
            <a:off x="1382316" y="6629876"/>
            <a:ext cx="4060388" cy="431959"/>
          </a:xfrm>
          <a:prstGeom prst="rect">
            <a:avLst/>
          </a:prstGeom>
          <a:noFill/>
          <a:ln/>
        </p:spPr>
        <p:txBody>
          <a:bodyPr wrap="none" lIns="0" tIns="0" rIns="0" bIns="0" rtlCol="0" anchor="t"/>
          <a:lstStyle/>
          <a:p>
            <a:pPr algn="l" indent="0" marL="0">
              <a:lnSpc>
                <a:spcPts val="3400"/>
              </a:lnSpc>
              <a:buNone/>
            </a:pPr>
            <a:r>
              <a:rPr lang="en-US" sz="2400" b="1" dirty="0">
                <a:solidFill>
                  <a:srgbClr val="E5E0DF"/>
                </a:solidFill>
                <a:latin typeface="Barlow" pitchFamily="34" charset="0"/>
                <a:ea typeface="Barlow" pitchFamily="34" charset="-122"/>
                <a:cs typeface="Barlow" pitchFamily="34" charset="-120"/>
              </a:rPr>
              <a:t>by LOIC GERBELOT-BARILLON</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086100"/>
          </a:xfrm>
          <a:prstGeom prst="rect">
            <a:avLst/>
          </a:prstGeom>
        </p:spPr>
      </p:pic>
      <p:sp>
        <p:nvSpPr>
          <p:cNvPr id="3" name="Text 0"/>
          <p:cNvSpPr/>
          <p:nvPr/>
        </p:nvSpPr>
        <p:spPr>
          <a:xfrm>
            <a:off x="864037" y="4142184"/>
            <a:ext cx="5486400" cy="685800"/>
          </a:xfrm>
          <a:prstGeom prst="rect">
            <a:avLst/>
          </a:prstGeom>
          <a:noFill/>
          <a:ln/>
        </p:spPr>
        <p:txBody>
          <a:bodyPr wrap="none" lIns="0" tIns="0" rIns="0" bIns="0" rtlCol="0" anchor="t"/>
          <a:lstStyle/>
          <a:p>
            <a:pPr indent="0" marL="0">
              <a:lnSpc>
                <a:spcPts val="5400"/>
              </a:lnSpc>
              <a:buNone/>
            </a:pPr>
            <a:r>
              <a:rPr lang="en-US" sz="4300" dirty="0">
                <a:solidFill>
                  <a:srgbClr val="FFFFFF"/>
                </a:solidFill>
                <a:latin typeface="Barlow" pitchFamily="34" charset="0"/>
                <a:ea typeface="Barlow" pitchFamily="34" charset="-122"/>
                <a:cs typeface="Barlow" pitchFamily="34" charset="-120"/>
              </a:rPr>
              <a:t>Conclusion</a:t>
            </a:r>
            <a:endParaRPr lang="en-US" sz="4300" dirty="0"/>
          </a:p>
        </p:txBody>
      </p:sp>
      <p:sp>
        <p:nvSpPr>
          <p:cNvPr id="4" name="Text 1"/>
          <p:cNvSpPr/>
          <p:nvPr/>
        </p:nvSpPr>
        <p:spPr>
          <a:xfrm>
            <a:off x="864037" y="5198269"/>
            <a:ext cx="12902327" cy="1975247"/>
          </a:xfrm>
          <a:prstGeom prst="rect">
            <a:avLst/>
          </a:prstGeom>
          <a:noFill/>
          <a:ln/>
        </p:spPr>
        <p:txBody>
          <a:bodyPr wrap="squar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Proxmox est une solution de virtualisation open source qui offre de nombreux avantages par rapport à Hyper-V, notamment un coût inférieur, une installation et une configuration plus faciles, une gestion plus flexible, une meilleure haute disponibilité, une sécurité accrue, une évolutivité améliorée et une intégration étendue. La communauté active de Proxmox et sa documentation complète contribuent à faciliter son adoption et son utilisation. Si vous recherchez une solution de virtualisation puissante, fiable et abordable, Proxmox est un excellent choix.</a:t>
            </a:r>
            <a:endParaRPr lang="en-US" sz="1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50437" y="1301472"/>
            <a:ext cx="5486400" cy="685800"/>
          </a:xfrm>
          <a:prstGeom prst="rect">
            <a:avLst/>
          </a:prstGeom>
          <a:noFill/>
          <a:ln/>
        </p:spPr>
        <p:txBody>
          <a:bodyPr wrap="none" lIns="0" tIns="0" rIns="0" bIns="0" rtlCol="0" anchor="t"/>
          <a:lstStyle/>
          <a:p>
            <a:pPr indent="0" marL="0">
              <a:lnSpc>
                <a:spcPts val="5400"/>
              </a:lnSpc>
              <a:buNone/>
            </a:pPr>
            <a:r>
              <a:rPr lang="en-US" sz="4300" dirty="0">
                <a:solidFill>
                  <a:srgbClr val="FFFFFF"/>
                </a:solidFill>
                <a:latin typeface="Barlow" pitchFamily="34" charset="0"/>
                <a:ea typeface="Barlow" pitchFamily="34" charset="-122"/>
                <a:cs typeface="Barlow" pitchFamily="34" charset="-120"/>
              </a:rPr>
              <a:t>Coût et Licence</a:t>
            </a:r>
            <a:endParaRPr lang="en-US" sz="4300" dirty="0"/>
          </a:p>
        </p:txBody>
      </p:sp>
      <p:sp>
        <p:nvSpPr>
          <p:cNvPr id="4" name="Shape 1"/>
          <p:cNvSpPr/>
          <p:nvPr/>
        </p:nvSpPr>
        <p:spPr>
          <a:xfrm>
            <a:off x="6350437" y="2357557"/>
            <a:ext cx="3584615" cy="4570571"/>
          </a:xfrm>
          <a:prstGeom prst="roundRect">
            <a:avLst>
              <a:gd name="adj" fmla="val 2893"/>
            </a:avLst>
          </a:prstGeom>
          <a:solidFill>
            <a:srgbClr val="790709"/>
          </a:solidFill>
          <a:ln w="15240">
            <a:solidFill>
              <a:srgbClr val="922022"/>
            </a:solidFill>
            <a:prstDash val="solid"/>
          </a:ln>
        </p:spPr>
      </p:sp>
      <p:sp>
        <p:nvSpPr>
          <p:cNvPr id="5" name="Text 2"/>
          <p:cNvSpPr/>
          <p:nvPr/>
        </p:nvSpPr>
        <p:spPr>
          <a:xfrm>
            <a:off x="6612493" y="2619613"/>
            <a:ext cx="2743200" cy="342900"/>
          </a:xfrm>
          <a:prstGeom prst="rect">
            <a:avLst/>
          </a:prstGeom>
          <a:noFill/>
          <a:ln/>
        </p:spPr>
        <p:txBody>
          <a:bodyPr wrap="none" lIns="0" tIns="0" rIns="0" bIns="0" rtlCol="0" anchor="t"/>
          <a:lstStyle/>
          <a:p>
            <a:pPr indent="0" marL="0">
              <a:lnSpc>
                <a:spcPts val="2700"/>
              </a:lnSpc>
              <a:buNone/>
            </a:pPr>
            <a:r>
              <a:rPr lang="en-US" sz="2150" dirty="0">
                <a:solidFill>
                  <a:srgbClr val="E5E0DF"/>
                </a:solidFill>
                <a:latin typeface="Barlow" pitchFamily="34" charset="0"/>
                <a:ea typeface="Barlow" pitchFamily="34" charset="-122"/>
                <a:cs typeface="Barlow" pitchFamily="34" charset="-120"/>
              </a:rPr>
              <a:t>Proxmox</a:t>
            </a:r>
            <a:endParaRPr lang="en-US" sz="2150" dirty="0"/>
          </a:p>
        </p:txBody>
      </p:sp>
      <p:sp>
        <p:nvSpPr>
          <p:cNvPr id="6" name="Text 3"/>
          <p:cNvSpPr/>
          <p:nvPr/>
        </p:nvSpPr>
        <p:spPr>
          <a:xfrm>
            <a:off x="6612493" y="3110627"/>
            <a:ext cx="3060502" cy="1975247"/>
          </a:xfrm>
          <a:prstGeom prst="rect">
            <a:avLst/>
          </a:prstGeom>
          <a:noFill/>
          <a:ln/>
        </p:spPr>
        <p:txBody>
          <a:bodyPr wrap="squar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Proxmox est une solution open source, ce qui signifie qu'elle est gratuite. Vous n'avez pas à payer de licence pour utiliser Proxmox.</a:t>
            </a:r>
            <a:endParaRPr lang="en-US" sz="1900" dirty="0"/>
          </a:p>
        </p:txBody>
      </p:sp>
      <p:sp>
        <p:nvSpPr>
          <p:cNvPr id="7" name="Shape 4"/>
          <p:cNvSpPr/>
          <p:nvPr/>
        </p:nvSpPr>
        <p:spPr>
          <a:xfrm>
            <a:off x="10181868" y="2357557"/>
            <a:ext cx="3584615" cy="4570571"/>
          </a:xfrm>
          <a:prstGeom prst="roundRect">
            <a:avLst>
              <a:gd name="adj" fmla="val 2893"/>
            </a:avLst>
          </a:prstGeom>
          <a:solidFill>
            <a:srgbClr val="790709"/>
          </a:solidFill>
          <a:ln w="15240">
            <a:solidFill>
              <a:srgbClr val="922022"/>
            </a:solidFill>
            <a:prstDash val="solid"/>
          </a:ln>
        </p:spPr>
      </p:sp>
      <p:sp>
        <p:nvSpPr>
          <p:cNvPr id="8" name="Text 5"/>
          <p:cNvSpPr/>
          <p:nvPr/>
        </p:nvSpPr>
        <p:spPr>
          <a:xfrm>
            <a:off x="10443924" y="2619613"/>
            <a:ext cx="2743200" cy="342900"/>
          </a:xfrm>
          <a:prstGeom prst="rect">
            <a:avLst/>
          </a:prstGeom>
          <a:noFill/>
          <a:ln/>
        </p:spPr>
        <p:txBody>
          <a:bodyPr wrap="none" lIns="0" tIns="0" rIns="0" bIns="0" rtlCol="0" anchor="t"/>
          <a:lstStyle/>
          <a:p>
            <a:pPr indent="0" marL="0">
              <a:lnSpc>
                <a:spcPts val="2700"/>
              </a:lnSpc>
              <a:buNone/>
            </a:pPr>
            <a:r>
              <a:rPr lang="en-US" sz="2150" dirty="0">
                <a:solidFill>
                  <a:srgbClr val="E5E0DF"/>
                </a:solidFill>
                <a:latin typeface="Barlow" pitchFamily="34" charset="0"/>
                <a:ea typeface="Barlow" pitchFamily="34" charset="-122"/>
                <a:cs typeface="Barlow" pitchFamily="34" charset="-120"/>
              </a:rPr>
              <a:t>Hyper-V</a:t>
            </a:r>
            <a:endParaRPr lang="en-US" sz="2150" dirty="0"/>
          </a:p>
        </p:txBody>
      </p:sp>
      <p:sp>
        <p:nvSpPr>
          <p:cNvPr id="9" name="Text 6"/>
          <p:cNvSpPr/>
          <p:nvPr/>
        </p:nvSpPr>
        <p:spPr>
          <a:xfrm>
            <a:off x="10443924" y="3110627"/>
            <a:ext cx="3060502" cy="3555444"/>
          </a:xfrm>
          <a:prstGeom prst="rect">
            <a:avLst/>
          </a:prstGeom>
          <a:noFill/>
          <a:ln/>
        </p:spPr>
        <p:txBody>
          <a:bodyPr wrap="squar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Hyper-V est un produit Microsoft propriétaire, ce qui signifie que vous devez payer une licence pour l'utiliser. Le coût de la licence peut varier en fonction de la version de Windows et des fonctionnalités incluses.</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1743"/>
          </a:xfrm>
          <a:prstGeom prst="rect">
            <a:avLst/>
          </a:prstGeom>
        </p:spPr>
      </p:pic>
      <p:sp>
        <p:nvSpPr>
          <p:cNvPr id="3" name="Text 0"/>
          <p:cNvSpPr/>
          <p:nvPr/>
        </p:nvSpPr>
        <p:spPr>
          <a:xfrm>
            <a:off x="6274594" y="619244"/>
            <a:ext cx="7567612" cy="1250871"/>
          </a:xfrm>
          <a:prstGeom prst="rect">
            <a:avLst/>
          </a:prstGeom>
          <a:noFill/>
          <a:ln/>
        </p:spPr>
        <p:txBody>
          <a:bodyPr wrap="square" lIns="0" tIns="0" rIns="0" bIns="0" rtlCol="0" anchor="t"/>
          <a:lstStyle/>
          <a:p>
            <a:pPr indent="0" marL="0">
              <a:lnSpc>
                <a:spcPts val="4900"/>
              </a:lnSpc>
              <a:buNone/>
            </a:pPr>
            <a:r>
              <a:rPr lang="en-US" sz="3900" dirty="0">
                <a:solidFill>
                  <a:srgbClr val="FFFFFF"/>
                </a:solidFill>
                <a:latin typeface="Barlow" pitchFamily="34" charset="0"/>
                <a:ea typeface="Barlow" pitchFamily="34" charset="-122"/>
                <a:cs typeface="Barlow" pitchFamily="34" charset="-120"/>
              </a:rPr>
              <a:t>Facilité d'installation et de configuration</a:t>
            </a:r>
            <a:endParaRPr lang="en-US" sz="3900" dirty="0"/>
          </a:p>
        </p:txBody>
      </p:sp>
      <p:pic>
        <p:nvPicPr>
          <p:cNvPr id="4" name="Image 1" descr="preencoded.png">    </p:cNvPr>
          <p:cNvPicPr>
            <a:picLocks noChangeAspect="1"/>
          </p:cNvPicPr>
          <p:nvPr/>
        </p:nvPicPr>
        <p:blipFill>
          <a:blip r:embed="rId2"/>
          <a:stretch>
            <a:fillRect/>
          </a:stretch>
        </p:blipFill>
        <p:spPr>
          <a:xfrm>
            <a:off x="6274594" y="2207895"/>
            <a:ext cx="1125974" cy="1801535"/>
          </a:xfrm>
          <a:prstGeom prst="rect">
            <a:avLst/>
          </a:prstGeom>
        </p:spPr>
      </p:pic>
      <p:sp>
        <p:nvSpPr>
          <p:cNvPr id="5" name="Text 1"/>
          <p:cNvSpPr/>
          <p:nvPr/>
        </p:nvSpPr>
        <p:spPr>
          <a:xfrm>
            <a:off x="7738348" y="2433042"/>
            <a:ext cx="2502218" cy="312777"/>
          </a:xfrm>
          <a:prstGeom prst="rect">
            <a:avLst/>
          </a:prstGeom>
          <a:noFill/>
          <a:ln/>
        </p:spPr>
        <p:txBody>
          <a:bodyPr wrap="none" lIns="0" tIns="0" rIns="0" bIns="0" rtlCol="0" anchor="t"/>
          <a:lstStyle/>
          <a:p>
            <a:pPr algn="l" indent="0" marL="0">
              <a:lnSpc>
                <a:spcPts val="2450"/>
              </a:lnSpc>
              <a:buNone/>
            </a:pPr>
            <a:r>
              <a:rPr lang="en-US" sz="1950" dirty="0">
                <a:solidFill>
                  <a:srgbClr val="E5E0DF"/>
                </a:solidFill>
                <a:latin typeface="Barlow" pitchFamily="34" charset="0"/>
                <a:ea typeface="Barlow" pitchFamily="34" charset="-122"/>
                <a:cs typeface="Barlow" pitchFamily="34" charset="-120"/>
              </a:rPr>
              <a:t>Installation</a:t>
            </a:r>
            <a:endParaRPr lang="en-US" sz="1950" dirty="0"/>
          </a:p>
        </p:txBody>
      </p:sp>
      <p:sp>
        <p:nvSpPr>
          <p:cNvPr id="6" name="Text 2"/>
          <p:cNvSpPr/>
          <p:nvPr/>
        </p:nvSpPr>
        <p:spPr>
          <a:xfrm>
            <a:off x="7738348" y="2880836"/>
            <a:ext cx="6103858" cy="360164"/>
          </a:xfrm>
          <a:prstGeom prst="rect">
            <a:avLst/>
          </a:prstGeom>
          <a:noFill/>
          <a:ln/>
        </p:spPr>
        <p:txBody>
          <a:bodyPr wrap="none" lIns="0" tIns="0" rIns="0" bIns="0" rtlCol="0" anchor="t"/>
          <a:lstStyle/>
          <a:p>
            <a:pPr algn="l" indent="0" marL="0">
              <a:lnSpc>
                <a:spcPts val="2800"/>
              </a:lnSpc>
              <a:buNone/>
            </a:pPr>
            <a:r>
              <a:rPr lang="en-US" sz="1750" dirty="0">
                <a:solidFill>
                  <a:srgbClr val="E5E0DF"/>
                </a:solidFill>
                <a:latin typeface="Barlow" pitchFamily="34" charset="0"/>
                <a:ea typeface="Barlow" pitchFamily="34" charset="-122"/>
                <a:cs typeface="Barlow" pitchFamily="34" charset="-120"/>
              </a:rPr>
              <a:t>L'installation de Proxmox est simple et directe.</a:t>
            </a:r>
            <a:endParaRPr lang="en-US" sz="1750" dirty="0"/>
          </a:p>
        </p:txBody>
      </p:sp>
      <p:pic>
        <p:nvPicPr>
          <p:cNvPr id="7" name="Image 2" descr="preencoded.png">    </p:cNvPr>
          <p:cNvPicPr>
            <a:picLocks noChangeAspect="1"/>
          </p:cNvPicPr>
          <p:nvPr/>
        </p:nvPicPr>
        <p:blipFill>
          <a:blip r:embed="rId3"/>
          <a:stretch>
            <a:fillRect/>
          </a:stretch>
        </p:blipFill>
        <p:spPr>
          <a:xfrm>
            <a:off x="6274594" y="4009430"/>
            <a:ext cx="1125974" cy="1801535"/>
          </a:xfrm>
          <a:prstGeom prst="rect">
            <a:avLst/>
          </a:prstGeom>
        </p:spPr>
      </p:pic>
      <p:sp>
        <p:nvSpPr>
          <p:cNvPr id="8" name="Text 3"/>
          <p:cNvSpPr/>
          <p:nvPr/>
        </p:nvSpPr>
        <p:spPr>
          <a:xfrm>
            <a:off x="7738348" y="4234577"/>
            <a:ext cx="2502218" cy="312777"/>
          </a:xfrm>
          <a:prstGeom prst="rect">
            <a:avLst/>
          </a:prstGeom>
          <a:noFill/>
          <a:ln/>
        </p:spPr>
        <p:txBody>
          <a:bodyPr wrap="none" lIns="0" tIns="0" rIns="0" bIns="0" rtlCol="0" anchor="t"/>
          <a:lstStyle/>
          <a:p>
            <a:pPr algn="l" indent="0" marL="0">
              <a:lnSpc>
                <a:spcPts val="2450"/>
              </a:lnSpc>
              <a:buNone/>
            </a:pPr>
            <a:r>
              <a:rPr lang="en-US" sz="1950" dirty="0">
                <a:solidFill>
                  <a:srgbClr val="E5E0DF"/>
                </a:solidFill>
                <a:latin typeface="Barlow" pitchFamily="34" charset="0"/>
                <a:ea typeface="Barlow" pitchFamily="34" charset="-122"/>
                <a:cs typeface="Barlow" pitchFamily="34" charset="-120"/>
              </a:rPr>
              <a:t>Configuration</a:t>
            </a:r>
            <a:endParaRPr lang="en-US" sz="1950" dirty="0"/>
          </a:p>
        </p:txBody>
      </p:sp>
      <p:sp>
        <p:nvSpPr>
          <p:cNvPr id="9" name="Text 4"/>
          <p:cNvSpPr/>
          <p:nvPr/>
        </p:nvSpPr>
        <p:spPr>
          <a:xfrm>
            <a:off x="7738348" y="4682371"/>
            <a:ext cx="6103858" cy="720328"/>
          </a:xfrm>
          <a:prstGeom prst="rect">
            <a:avLst/>
          </a:prstGeom>
          <a:noFill/>
          <a:ln/>
        </p:spPr>
        <p:txBody>
          <a:bodyPr wrap="square" lIns="0" tIns="0" rIns="0" bIns="0" rtlCol="0" anchor="t"/>
          <a:lstStyle/>
          <a:p>
            <a:pPr algn="l" indent="0" marL="0">
              <a:lnSpc>
                <a:spcPts val="2800"/>
              </a:lnSpc>
              <a:buNone/>
            </a:pPr>
            <a:r>
              <a:rPr lang="en-US" sz="1750" dirty="0">
                <a:solidFill>
                  <a:srgbClr val="E5E0DF"/>
                </a:solidFill>
                <a:latin typeface="Barlow" pitchFamily="34" charset="0"/>
                <a:ea typeface="Barlow" pitchFamily="34" charset="-122"/>
                <a:cs typeface="Barlow" pitchFamily="34" charset="-120"/>
              </a:rPr>
              <a:t>La configuration de Proxmox est également facile, grâce à son interface web intuitive.</a:t>
            </a:r>
            <a:endParaRPr lang="en-US" sz="1750" dirty="0"/>
          </a:p>
        </p:txBody>
      </p:sp>
      <p:pic>
        <p:nvPicPr>
          <p:cNvPr id="10" name="Image 3" descr="preencoded.png">    </p:cNvPr>
          <p:cNvPicPr>
            <a:picLocks noChangeAspect="1"/>
          </p:cNvPicPr>
          <p:nvPr/>
        </p:nvPicPr>
        <p:blipFill>
          <a:blip r:embed="rId4"/>
          <a:stretch>
            <a:fillRect/>
          </a:stretch>
        </p:blipFill>
        <p:spPr>
          <a:xfrm>
            <a:off x="6274594" y="5810964"/>
            <a:ext cx="1125974" cy="1801535"/>
          </a:xfrm>
          <a:prstGeom prst="rect">
            <a:avLst/>
          </a:prstGeom>
        </p:spPr>
      </p:pic>
      <p:sp>
        <p:nvSpPr>
          <p:cNvPr id="11" name="Text 5"/>
          <p:cNvSpPr/>
          <p:nvPr/>
        </p:nvSpPr>
        <p:spPr>
          <a:xfrm>
            <a:off x="7738348" y="6036112"/>
            <a:ext cx="2502218" cy="312777"/>
          </a:xfrm>
          <a:prstGeom prst="rect">
            <a:avLst/>
          </a:prstGeom>
          <a:noFill/>
          <a:ln/>
        </p:spPr>
        <p:txBody>
          <a:bodyPr wrap="none" lIns="0" tIns="0" rIns="0" bIns="0" rtlCol="0" anchor="t"/>
          <a:lstStyle/>
          <a:p>
            <a:pPr algn="l" indent="0" marL="0">
              <a:lnSpc>
                <a:spcPts val="2450"/>
              </a:lnSpc>
              <a:buNone/>
            </a:pPr>
            <a:r>
              <a:rPr lang="en-US" sz="1950" dirty="0">
                <a:solidFill>
                  <a:srgbClr val="E5E0DF"/>
                </a:solidFill>
                <a:latin typeface="Barlow" pitchFamily="34" charset="0"/>
                <a:ea typeface="Barlow" pitchFamily="34" charset="-122"/>
                <a:cs typeface="Barlow" pitchFamily="34" charset="-120"/>
              </a:rPr>
              <a:t>Gestion</a:t>
            </a:r>
            <a:endParaRPr lang="en-US" sz="1950" dirty="0"/>
          </a:p>
        </p:txBody>
      </p:sp>
      <p:sp>
        <p:nvSpPr>
          <p:cNvPr id="12" name="Text 6"/>
          <p:cNvSpPr/>
          <p:nvPr/>
        </p:nvSpPr>
        <p:spPr>
          <a:xfrm>
            <a:off x="7738348" y="6483906"/>
            <a:ext cx="6103858" cy="720328"/>
          </a:xfrm>
          <a:prstGeom prst="rect">
            <a:avLst/>
          </a:prstGeom>
          <a:noFill/>
          <a:ln/>
        </p:spPr>
        <p:txBody>
          <a:bodyPr wrap="square" lIns="0" tIns="0" rIns="0" bIns="0" rtlCol="0" anchor="t"/>
          <a:lstStyle/>
          <a:p>
            <a:pPr algn="l" indent="0" marL="0">
              <a:lnSpc>
                <a:spcPts val="2800"/>
              </a:lnSpc>
              <a:buNone/>
            </a:pPr>
            <a:r>
              <a:rPr lang="en-US" sz="1750" dirty="0">
                <a:solidFill>
                  <a:srgbClr val="E5E0DF"/>
                </a:solidFill>
                <a:latin typeface="Barlow" pitchFamily="34" charset="0"/>
                <a:ea typeface="Barlow" pitchFamily="34" charset="-122"/>
                <a:cs typeface="Barlow" pitchFamily="34" charset="-120"/>
              </a:rPr>
              <a:t>La gestion des machines virtuelles dans Proxmox est intuitive et accessible.</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64037" y="1872258"/>
            <a:ext cx="7564755" cy="685800"/>
          </a:xfrm>
          <a:prstGeom prst="rect">
            <a:avLst/>
          </a:prstGeom>
          <a:noFill/>
          <a:ln/>
        </p:spPr>
        <p:txBody>
          <a:bodyPr wrap="none" lIns="0" tIns="0" rIns="0" bIns="0" rtlCol="0" anchor="t"/>
          <a:lstStyle/>
          <a:p>
            <a:pPr indent="0" marL="0">
              <a:lnSpc>
                <a:spcPts val="5400"/>
              </a:lnSpc>
              <a:buNone/>
            </a:pPr>
            <a:r>
              <a:rPr lang="en-US" sz="4300" dirty="0">
                <a:solidFill>
                  <a:srgbClr val="FFFFFF"/>
                </a:solidFill>
                <a:latin typeface="Barlow" pitchFamily="34" charset="0"/>
                <a:ea typeface="Barlow" pitchFamily="34" charset="-122"/>
                <a:cs typeface="Barlow" pitchFamily="34" charset="-120"/>
              </a:rPr>
              <a:t>Gestion des machines virtuelles</a:t>
            </a:r>
            <a:endParaRPr lang="en-US" sz="4300" dirty="0"/>
          </a:p>
        </p:txBody>
      </p:sp>
      <p:sp>
        <p:nvSpPr>
          <p:cNvPr id="3" name="Text 1"/>
          <p:cNvSpPr/>
          <p:nvPr/>
        </p:nvSpPr>
        <p:spPr>
          <a:xfrm>
            <a:off x="864037" y="3175159"/>
            <a:ext cx="2743200" cy="342900"/>
          </a:xfrm>
          <a:prstGeom prst="rect">
            <a:avLst/>
          </a:prstGeom>
          <a:noFill/>
          <a:ln/>
        </p:spPr>
        <p:txBody>
          <a:bodyPr wrap="none" lIns="0" tIns="0" rIns="0" bIns="0" rtlCol="0" anchor="t"/>
          <a:lstStyle/>
          <a:p>
            <a:pPr indent="0" marL="0">
              <a:lnSpc>
                <a:spcPts val="2700"/>
              </a:lnSpc>
              <a:buNone/>
            </a:pPr>
            <a:r>
              <a:rPr lang="en-US" sz="2150" dirty="0">
                <a:solidFill>
                  <a:srgbClr val="FFFFFF"/>
                </a:solidFill>
                <a:latin typeface="Barlow" pitchFamily="34" charset="0"/>
                <a:ea typeface="Barlow" pitchFamily="34" charset="-122"/>
                <a:cs typeface="Barlow" pitchFamily="34" charset="-120"/>
              </a:rPr>
              <a:t>Proxmox</a:t>
            </a:r>
            <a:endParaRPr lang="en-US" sz="2150" dirty="0"/>
          </a:p>
        </p:txBody>
      </p:sp>
      <p:sp>
        <p:nvSpPr>
          <p:cNvPr id="4" name="Text 2"/>
          <p:cNvSpPr/>
          <p:nvPr/>
        </p:nvSpPr>
        <p:spPr>
          <a:xfrm>
            <a:off x="864037" y="3764875"/>
            <a:ext cx="6150054" cy="2370296"/>
          </a:xfrm>
          <a:prstGeom prst="rect">
            <a:avLst/>
          </a:prstGeom>
          <a:noFill/>
          <a:ln/>
        </p:spPr>
        <p:txBody>
          <a:bodyPr wrap="squar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Proxmox offre une gestion flexible des machines virtuelles. Vous pouvez créer, modifier et supprimer des machines virtuelles, ainsi que gérer leurs ressources. Proxmox offre également un large éventail d'options de stockage et de réseautage, ce qui vous permet de personnaliser votre environnement de virtualisation.</a:t>
            </a:r>
            <a:endParaRPr lang="en-US" sz="1900" dirty="0"/>
          </a:p>
        </p:txBody>
      </p:sp>
      <p:sp>
        <p:nvSpPr>
          <p:cNvPr id="5" name="Text 3"/>
          <p:cNvSpPr/>
          <p:nvPr/>
        </p:nvSpPr>
        <p:spPr>
          <a:xfrm>
            <a:off x="7623929" y="3175159"/>
            <a:ext cx="2743200" cy="342900"/>
          </a:xfrm>
          <a:prstGeom prst="rect">
            <a:avLst/>
          </a:prstGeom>
          <a:noFill/>
          <a:ln/>
        </p:spPr>
        <p:txBody>
          <a:bodyPr wrap="none" lIns="0" tIns="0" rIns="0" bIns="0" rtlCol="0" anchor="t"/>
          <a:lstStyle/>
          <a:p>
            <a:pPr indent="0" marL="0">
              <a:lnSpc>
                <a:spcPts val="2700"/>
              </a:lnSpc>
              <a:buNone/>
            </a:pPr>
            <a:r>
              <a:rPr lang="en-US" sz="2150" dirty="0">
                <a:solidFill>
                  <a:srgbClr val="FFFFFF"/>
                </a:solidFill>
                <a:latin typeface="Barlow" pitchFamily="34" charset="0"/>
                <a:ea typeface="Barlow" pitchFamily="34" charset="-122"/>
                <a:cs typeface="Barlow" pitchFamily="34" charset="-120"/>
              </a:rPr>
              <a:t>Hyper-V</a:t>
            </a:r>
            <a:endParaRPr lang="en-US" sz="2150" dirty="0"/>
          </a:p>
        </p:txBody>
      </p:sp>
      <p:sp>
        <p:nvSpPr>
          <p:cNvPr id="6" name="Text 4"/>
          <p:cNvSpPr/>
          <p:nvPr/>
        </p:nvSpPr>
        <p:spPr>
          <a:xfrm>
            <a:off x="7623929" y="3764875"/>
            <a:ext cx="6150054" cy="1580198"/>
          </a:xfrm>
          <a:prstGeom prst="rect">
            <a:avLst/>
          </a:prstGeom>
          <a:noFill/>
          <a:ln/>
        </p:spPr>
        <p:txBody>
          <a:bodyPr wrap="squar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Hyper-V est également capable de gérer des machines virtuelles, mais il offre moins de flexibilité. Par exemple, les options de stockage et de réseautage sont plus limitées.</a:t>
            </a:r>
            <a:endParaRPr lang="en-US" sz="1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91501" y="815935"/>
            <a:ext cx="7533799" cy="1278017"/>
          </a:xfrm>
          <a:prstGeom prst="rect">
            <a:avLst/>
          </a:prstGeom>
          <a:noFill/>
          <a:ln/>
        </p:spPr>
        <p:txBody>
          <a:bodyPr wrap="square" lIns="0" tIns="0" rIns="0" bIns="0" rtlCol="0" anchor="t"/>
          <a:lstStyle/>
          <a:p>
            <a:pPr indent="0" marL="0">
              <a:lnSpc>
                <a:spcPts val="5000"/>
              </a:lnSpc>
              <a:buNone/>
            </a:pPr>
            <a:r>
              <a:rPr lang="en-US" sz="4000" dirty="0">
                <a:solidFill>
                  <a:srgbClr val="FFFFFF"/>
                </a:solidFill>
                <a:latin typeface="Barlow" pitchFamily="34" charset="0"/>
                <a:ea typeface="Barlow" pitchFamily="34" charset="-122"/>
                <a:cs typeface="Barlow" pitchFamily="34" charset="-120"/>
              </a:rPr>
              <a:t>Haute disponibilité et tolérance aux pannes</a:t>
            </a:r>
            <a:endParaRPr lang="en-US" sz="4000" dirty="0"/>
          </a:p>
        </p:txBody>
      </p:sp>
      <p:sp>
        <p:nvSpPr>
          <p:cNvPr id="4" name="Shape 1"/>
          <p:cNvSpPr/>
          <p:nvPr/>
        </p:nvSpPr>
        <p:spPr>
          <a:xfrm>
            <a:off x="6291501" y="2697718"/>
            <a:ext cx="517565" cy="517565"/>
          </a:xfrm>
          <a:prstGeom prst="roundRect">
            <a:avLst>
              <a:gd name="adj" fmla="val 18669"/>
            </a:avLst>
          </a:prstGeom>
          <a:solidFill>
            <a:srgbClr val="790709"/>
          </a:solidFill>
          <a:ln w="7620">
            <a:solidFill>
              <a:srgbClr val="922022"/>
            </a:solidFill>
            <a:prstDash val="solid"/>
          </a:ln>
        </p:spPr>
      </p:sp>
      <p:sp>
        <p:nvSpPr>
          <p:cNvPr id="5" name="Text 2"/>
          <p:cNvSpPr/>
          <p:nvPr/>
        </p:nvSpPr>
        <p:spPr>
          <a:xfrm>
            <a:off x="6496288" y="2803088"/>
            <a:ext cx="107990" cy="306705"/>
          </a:xfrm>
          <a:prstGeom prst="rect">
            <a:avLst/>
          </a:prstGeom>
          <a:noFill/>
          <a:ln/>
        </p:spPr>
        <p:txBody>
          <a:bodyPr wrap="none" lIns="0" tIns="0" rIns="0" bIns="0" rtlCol="0" anchor="t"/>
          <a:lstStyle/>
          <a:p>
            <a:pPr algn="ctr" indent="0" marL="0">
              <a:lnSpc>
                <a:spcPts val="2400"/>
              </a:lnSpc>
              <a:buNone/>
            </a:pPr>
            <a:r>
              <a:rPr lang="en-US" sz="2400" dirty="0">
                <a:solidFill>
                  <a:srgbClr val="E5E0DF"/>
                </a:solidFill>
                <a:latin typeface="Barlow" pitchFamily="34" charset="0"/>
                <a:ea typeface="Barlow" pitchFamily="34" charset="-122"/>
                <a:cs typeface="Barlow" pitchFamily="34" charset="-120"/>
              </a:rPr>
              <a:t>1</a:t>
            </a:r>
            <a:endParaRPr lang="en-US" sz="2400" dirty="0"/>
          </a:p>
        </p:txBody>
      </p:sp>
      <p:sp>
        <p:nvSpPr>
          <p:cNvPr id="6" name="Text 3"/>
          <p:cNvSpPr/>
          <p:nvPr/>
        </p:nvSpPr>
        <p:spPr>
          <a:xfrm>
            <a:off x="7039094" y="2697718"/>
            <a:ext cx="2556153" cy="319445"/>
          </a:xfrm>
          <a:prstGeom prst="rect">
            <a:avLst/>
          </a:prstGeom>
          <a:noFill/>
          <a:ln/>
        </p:spPr>
        <p:txBody>
          <a:bodyPr wrap="none" lIns="0" tIns="0" rIns="0" bIns="0" rtlCol="0" anchor="t"/>
          <a:lstStyle/>
          <a:p>
            <a:pPr indent="0" marL="0">
              <a:lnSpc>
                <a:spcPts val="2500"/>
              </a:lnSpc>
              <a:buNone/>
            </a:pPr>
            <a:r>
              <a:rPr lang="en-US" sz="2000" dirty="0">
                <a:solidFill>
                  <a:srgbClr val="E5E0DF"/>
                </a:solidFill>
                <a:latin typeface="Barlow" pitchFamily="34" charset="0"/>
                <a:ea typeface="Barlow" pitchFamily="34" charset="-122"/>
                <a:cs typeface="Barlow" pitchFamily="34" charset="-120"/>
              </a:rPr>
              <a:t>Redondance</a:t>
            </a:r>
            <a:endParaRPr lang="en-US" sz="2000" dirty="0"/>
          </a:p>
        </p:txBody>
      </p:sp>
      <p:sp>
        <p:nvSpPr>
          <p:cNvPr id="7" name="Text 4"/>
          <p:cNvSpPr/>
          <p:nvPr/>
        </p:nvSpPr>
        <p:spPr>
          <a:xfrm>
            <a:off x="7039094" y="3155156"/>
            <a:ext cx="2904292" cy="1840111"/>
          </a:xfrm>
          <a:prstGeom prst="rect">
            <a:avLst/>
          </a:prstGeom>
          <a:noFill/>
          <a:ln/>
        </p:spPr>
        <p:txBody>
          <a:bodyPr wrap="square" lIns="0" tIns="0" rIns="0" bIns="0" rtlCol="0" anchor="t"/>
          <a:lstStyle/>
          <a:p>
            <a:pPr indent="0" marL="0">
              <a:lnSpc>
                <a:spcPts val="2850"/>
              </a:lnSpc>
              <a:buNone/>
            </a:pPr>
            <a:r>
              <a:rPr lang="en-US" sz="1800" dirty="0">
                <a:solidFill>
                  <a:srgbClr val="E5E0DF"/>
                </a:solidFill>
                <a:latin typeface="Barlow" pitchFamily="34" charset="0"/>
                <a:ea typeface="Barlow" pitchFamily="34" charset="-122"/>
                <a:cs typeface="Barlow" pitchFamily="34" charset="-120"/>
              </a:rPr>
              <a:t>Proxmox prend en charge la redondance, ce qui permet de maintenir les services en fonctionnement même si un serveur tombe en panne.</a:t>
            </a:r>
            <a:endParaRPr lang="en-US" sz="1800" dirty="0"/>
          </a:p>
        </p:txBody>
      </p:sp>
      <p:sp>
        <p:nvSpPr>
          <p:cNvPr id="8" name="Shape 5"/>
          <p:cNvSpPr/>
          <p:nvPr/>
        </p:nvSpPr>
        <p:spPr>
          <a:xfrm>
            <a:off x="10173414" y="2697718"/>
            <a:ext cx="517565" cy="517565"/>
          </a:xfrm>
          <a:prstGeom prst="roundRect">
            <a:avLst>
              <a:gd name="adj" fmla="val 18669"/>
            </a:avLst>
          </a:prstGeom>
          <a:solidFill>
            <a:srgbClr val="790709"/>
          </a:solidFill>
          <a:ln w="7620">
            <a:solidFill>
              <a:srgbClr val="922022"/>
            </a:solidFill>
            <a:prstDash val="solid"/>
          </a:ln>
        </p:spPr>
      </p:sp>
      <p:sp>
        <p:nvSpPr>
          <p:cNvPr id="9" name="Text 6"/>
          <p:cNvSpPr/>
          <p:nvPr/>
        </p:nvSpPr>
        <p:spPr>
          <a:xfrm>
            <a:off x="10348674" y="2803088"/>
            <a:ext cx="166926" cy="306705"/>
          </a:xfrm>
          <a:prstGeom prst="rect">
            <a:avLst/>
          </a:prstGeom>
          <a:noFill/>
          <a:ln/>
        </p:spPr>
        <p:txBody>
          <a:bodyPr wrap="none" lIns="0" tIns="0" rIns="0" bIns="0" rtlCol="0" anchor="t"/>
          <a:lstStyle/>
          <a:p>
            <a:pPr algn="ctr" indent="0" marL="0">
              <a:lnSpc>
                <a:spcPts val="2400"/>
              </a:lnSpc>
              <a:buNone/>
            </a:pPr>
            <a:r>
              <a:rPr lang="en-US" sz="2400" dirty="0">
                <a:solidFill>
                  <a:srgbClr val="E5E0DF"/>
                </a:solidFill>
                <a:latin typeface="Barlow" pitchFamily="34" charset="0"/>
                <a:ea typeface="Barlow" pitchFamily="34" charset="-122"/>
                <a:cs typeface="Barlow" pitchFamily="34" charset="-120"/>
              </a:rPr>
              <a:t>2</a:t>
            </a:r>
            <a:endParaRPr lang="en-US" sz="2400" dirty="0"/>
          </a:p>
        </p:txBody>
      </p:sp>
      <p:sp>
        <p:nvSpPr>
          <p:cNvPr id="10" name="Text 7"/>
          <p:cNvSpPr/>
          <p:nvPr/>
        </p:nvSpPr>
        <p:spPr>
          <a:xfrm>
            <a:off x="10921008" y="2697718"/>
            <a:ext cx="2556153" cy="319445"/>
          </a:xfrm>
          <a:prstGeom prst="rect">
            <a:avLst/>
          </a:prstGeom>
          <a:noFill/>
          <a:ln/>
        </p:spPr>
        <p:txBody>
          <a:bodyPr wrap="none" lIns="0" tIns="0" rIns="0" bIns="0" rtlCol="0" anchor="t"/>
          <a:lstStyle/>
          <a:p>
            <a:pPr indent="0" marL="0">
              <a:lnSpc>
                <a:spcPts val="2500"/>
              </a:lnSpc>
              <a:buNone/>
            </a:pPr>
            <a:r>
              <a:rPr lang="en-US" sz="2000" dirty="0">
                <a:solidFill>
                  <a:srgbClr val="E5E0DF"/>
                </a:solidFill>
                <a:latin typeface="Barlow" pitchFamily="34" charset="0"/>
                <a:ea typeface="Barlow" pitchFamily="34" charset="-122"/>
                <a:cs typeface="Barlow" pitchFamily="34" charset="-120"/>
              </a:rPr>
              <a:t>Clustering</a:t>
            </a:r>
            <a:endParaRPr lang="en-US" sz="2000" dirty="0"/>
          </a:p>
        </p:txBody>
      </p:sp>
      <p:sp>
        <p:nvSpPr>
          <p:cNvPr id="11" name="Text 8"/>
          <p:cNvSpPr/>
          <p:nvPr/>
        </p:nvSpPr>
        <p:spPr>
          <a:xfrm>
            <a:off x="10921008" y="3155156"/>
            <a:ext cx="2904292" cy="2576155"/>
          </a:xfrm>
          <a:prstGeom prst="rect">
            <a:avLst/>
          </a:prstGeom>
          <a:noFill/>
          <a:ln/>
        </p:spPr>
        <p:txBody>
          <a:bodyPr wrap="square" lIns="0" tIns="0" rIns="0" bIns="0" rtlCol="0" anchor="t"/>
          <a:lstStyle/>
          <a:p>
            <a:pPr indent="0" marL="0">
              <a:lnSpc>
                <a:spcPts val="2850"/>
              </a:lnSpc>
              <a:buNone/>
            </a:pPr>
            <a:r>
              <a:rPr lang="en-US" sz="1800" dirty="0">
                <a:solidFill>
                  <a:srgbClr val="E5E0DF"/>
                </a:solidFill>
                <a:latin typeface="Barlow" pitchFamily="34" charset="0"/>
                <a:ea typeface="Barlow" pitchFamily="34" charset="-122"/>
                <a:cs typeface="Barlow" pitchFamily="34" charset="-120"/>
              </a:rPr>
              <a:t>Proxmox offre des fonctionnalités de clustering, ce qui permet de regrouper plusieurs serveurs pour une plus grande disponibilité et une meilleure tolérance aux pannes.</a:t>
            </a:r>
            <a:endParaRPr lang="en-US" sz="1800" dirty="0"/>
          </a:p>
        </p:txBody>
      </p:sp>
      <p:sp>
        <p:nvSpPr>
          <p:cNvPr id="12" name="Shape 9"/>
          <p:cNvSpPr/>
          <p:nvPr/>
        </p:nvSpPr>
        <p:spPr>
          <a:xfrm>
            <a:off x="6291501" y="6220063"/>
            <a:ext cx="517565" cy="517565"/>
          </a:xfrm>
          <a:prstGeom prst="roundRect">
            <a:avLst>
              <a:gd name="adj" fmla="val 18669"/>
            </a:avLst>
          </a:prstGeom>
          <a:solidFill>
            <a:srgbClr val="790709"/>
          </a:solidFill>
          <a:ln w="7620">
            <a:solidFill>
              <a:srgbClr val="922022"/>
            </a:solidFill>
            <a:prstDash val="solid"/>
          </a:ln>
        </p:spPr>
      </p:sp>
      <p:sp>
        <p:nvSpPr>
          <p:cNvPr id="13" name="Text 10"/>
          <p:cNvSpPr/>
          <p:nvPr/>
        </p:nvSpPr>
        <p:spPr>
          <a:xfrm>
            <a:off x="6469856" y="6325433"/>
            <a:ext cx="160734" cy="306705"/>
          </a:xfrm>
          <a:prstGeom prst="rect">
            <a:avLst/>
          </a:prstGeom>
          <a:noFill/>
          <a:ln/>
        </p:spPr>
        <p:txBody>
          <a:bodyPr wrap="none" lIns="0" tIns="0" rIns="0" bIns="0" rtlCol="0" anchor="t"/>
          <a:lstStyle/>
          <a:p>
            <a:pPr algn="ctr" indent="0" marL="0">
              <a:lnSpc>
                <a:spcPts val="2400"/>
              </a:lnSpc>
              <a:buNone/>
            </a:pPr>
            <a:r>
              <a:rPr lang="en-US" sz="2400" dirty="0">
                <a:solidFill>
                  <a:srgbClr val="E5E0DF"/>
                </a:solidFill>
                <a:latin typeface="Barlow" pitchFamily="34" charset="0"/>
                <a:ea typeface="Barlow" pitchFamily="34" charset="-122"/>
                <a:cs typeface="Barlow" pitchFamily="34" charset="-120"/>
              </a:rPr>
              <a:t>3</a:t>
            </a:r>
            <a:endParaRPr lang="en-US" sz="2400" dirty="0"/>
          </a:p>
        </p:txBody>
      </p:sp>
      <p:sp>
        <p:nvSpPr>
          <p:cNvPr id="14" name="Text 11"/>
          <p:cNvSpPr/>
          <p:nvPr/>
        </p:nvSpPr>
        <p:spPr>
          <a:xfrm>
            <a:off x="7039094" y="6220063"/>
            <a:ext cx="2556153" cy="319445"/>
          </a:xfrm>
          <a:prstGeom prst="rect">
            <a:avLst/>
          </a:prstGeom>
          <a:noFill/>
          <a:ln/>
        </p:spPr>
        <p:txBody>
          <a:bodyPr wrap="none" lIns="0" tIns="0" rIns="0" bIns="0" rtlCol="0" anchor="t"/>
          <a:lstStyle/>
          <a:p>
            <a:pPr indent="0" marL="0">
              <a:lnSpc>
                <a:spcPts val="2500"/>
              </a:lnSpc>
              <a:buNone/>
            </a:pPr>
            <a:r>
              <a:rPr lang="en-US" sz="2000" dirty="0">
                <a:solidFill>
                  <a:srgbClr val="E5E0DF"/>
                </a:solidFill>
                <a:latin typeface="Barlow" pitchFamily="34" charset="0"/>
                <a:ea typeface="Barlow" pitchFamily="34" charset="-122"/>
                <a:cs typeface="Barlow" pitchFamily="34" charset="-120"/>
              </a:rPr>
              <a:t>Résilience</a:t>
            </a:r>
            <a:endParaRPr lang="en-US" sz="2000" dirty="0"/>
          </a:p>
        </p:txBody>
      </p:sp>
      <p:sp>
        <p:nvSpPr>
          <p:cNvPr id="15" name="Text 12"/>
          <p:cNvSpPr/>
          <p:nvPr/>
        </p:nvSpPr>
        <p:spPr>
          <a:xfrm>
            <a:off x="7039094" y="6677501"/>
            <a:ext cx="6786205" cy="736044"/>
          </a:xfrm>
          <a:prstGeom prst="rect">
            <a:avLst/>
          </a:prstGeom>
          <a:noFill/>
          <a:ln/>
        </p:spPr>
        <p:txBody>
          <a:bodyPr wrap="square" lIns="0" tIns="0" rIns="0" bIns="0" rtlCol="0" anchor="t"/>
          <a:lstStyle/>
          <a:p>
            <a:pPr indent="0" marL="0">
              <a:lnSpc>
                <a:spcPts val="2850"/>
              </a:lnSpc>
              <a:buNone/>
            </a:pPr>
            <a:r>
              <a:rPr lang="en-US" sz="1800" dirty="0">
                <a:solidFill>
                  <a:srgbClr val="E5E0DF"/>
                </a:solidFill>
                <a:latin typeface="Barlow" pitchFamily="34" charset="0"/>
                <a:ea typeface="Barlow" pitchFamily="34" charset="-122"/>
                <a:cs typeface="Barlow" pitchFamily="34" charset="-120"/>
              </a:rPr>
              <a:t>Proxmox est une solution robuste et fiable, conçue pour résister aux pannes et aux interruptions de service.</a:t>
            </a:r>
            <a:endParaRPr lang="en-US"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64037" y="1618059"/>
            <a:ext cx="7415927" cy="1371600"/>
          </a:xfrm>
          <a:prstGeom prst="rect">
            <a:avLst/>
          </a:prstGeom>
          <a:noFill/>
          <a:ln/>
        </p:spPr>
        <p:txBody>
          <a:bodyPr wrap="square" lIns="0" tIns="0" rIns="0" bIns="0" rtlCol="0" anchor="t"/>
          <a:lstStyle/>
          <a:p>
            <a:pPr indent="0" marL="0">
              <a:lnSpc>
                <a:spcPts val="5400"/>
              </a:lnSpc>
              <a:buNone/>
            </a:pPr>
            <a:r>
              <a:rPr lang="en-US" sz="4300" dirty="0">
                <a:solidFill>
                  <a:srgbClr val="FFFFFF"/>
                </a:solidFill>
                <a:latin typeface="Barlow" pitchFamily="34" charset="0"/>
                <a:ea typeface="Barlow" pitchFamily="34" charset="-122"/>
                <a:cs typeface="Barlow" pitchFamily="34" charset="-120"/>
              </a:rPr>
              <a:t>Sécurité et isolation des environnements</a:t>
            </a:r>
            <a:endParaRPr lang="en-US" sz="4300" dirty="0"/>
          </a:p>
        </p:txBody>
      </p:sp>
      <p:sp>
        <p:nvSpPr>
          <p:cNvPr id="4" name="Shape 1"/>
          <p:cNvSpPr/>
          <p:nvPr/>
        </p:nvSpPr>
        <p:spPr>
          <a:xfrm>
            <a:off x="864037" y="3359944"/>
            <a:ext cx="7415927" cy="3251597"/>
          </a:xfrm>
          <a:prstGeom prst="roundRect">
            <a:avLst>
              <a:gd name="adj" fmla="val 3189"/>
            </a:avLst>
          </a:prstGeom>
          <a:noFill/>
          <a:ln w="15240">
            <a:solidFill>
              <a:srgbClr val="FFFFFF">
                <a:alpha val="24000"/>
              </a:srgbClr>
            </a:solidFill>
            <a:prstDash val="solid"/>
          </a:ln>
        </p:spPr>
      </p:sp>
      <p:sp>
        <p:nvSpPr>
          <p:cNvPr id="5" name="Shape 2"/>
          <p:cNvSpPr/>
          <p:nvPr/>
        </p:nvSpPr>
        <p:spPr>
          <a:xfrm>
            <a:off x="879277" y="3375184"/>
            <a:ext cx="7384613" cy="706517"/>
          </a:xfrm>
          <a:prstGeom prst="rect">
            <a:avLst/>
          </a:prstGeom>
          <a:solidFill>
            <a:srgbClr val="FFFFFF">
              <a:alpha val="4000"/>
            </a:srgbClr>
          </a:solidFill>
          <a:ln/>
        </p:spPr>
      </p:sp>
      <p:sp>
        <p:nvSpPr>
          <p:cNvPr id="6" name="Text 3"/>
          <p:cNvSpPr/>
          <p:nvPr/>
        </p:nvSpPr>
        <p:spPr>
          <a:xfrm>
            <a:off x="1126927" y="3530918"/>
            <a:ext cx="1963817" cy="395049"/>
          </a:xfrm>
          <a:prstGeom prst="rect">
            <a:avLst/>
          </a:prstGeom>
          <a:noFill/>
          <a:ln/>
        </p:spPr>
        <p:txBody>
          <a:bodyPr wrap="non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Fonctionnalité</a:t>
            </a:r>
            <a:endParaRPr lang="en-US" sz="1900" dirty="0"/>
          </a:p>
        </p:txBody>
      </p:sp>
      <p:sp>
        <p:nvSpPr>
          <p:cNvPr id="7" name="Text 4"/>
          <p:cNvSpPr/>
          <p:nvPr/>
        </p:nvSpPr>
        <p:spPr>
          <a:xfrm>
            <a:off x="3591997" y="3530918"/>
            <a:ext cx="1960007" cy="395049"/>
          </a:xfrm>
          <a:prstGeom prst="rect">
            <a:avLst/>
          </a:prstGeom>
          <a:noFill/>
          <a:ln/>
        </p:spPr>
        <p:txBody>
          <a:bodyPr wrap="non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Proxmox</a:t>
            </a:r>
            <a:endParaRPr lang="en-US" sz="1900" dirty="0"/>
          </a:p>
        </p:txBody>
      </p:sp>
      <p:sp>
        <p:nvSpPr>
          <p:cNvPr id="8" name="Text 5"/>
          <p:cNvSpPr/>
          <p:nvPr/>
        </p:nvSpPr>
        <p:spPr>
          <a:xfrm>
            <a:off x="6053257" y="3530918"/>
            <a:ext cx="1963817" cy="395049"/>
          </a:xfrm>
          <a:prstGeom prst="rect">
            <a:avLst/>
          </a:prstGeom>
          <a:noFill/>
          <a:ln/>
        </p:spPr>
        <p:txBody>
          <a:bodyPr wrap="non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Hyper-V</a:t>
            </a:r>
            <a:endParaRPr lang="en-US" sz="1900" dirty="0"/>
          </a:p>
        </p:txBody>
      </p:sp>
      <p:sp>
        <p:nvSpPr>
          <p:cNvPr id="9" name="Shape 6"/>
          <p:cNvSpPr/>
          <p:nvPr/>
        </p:nvSpPr>
        <p:spPr>
          <a:xfrm>
            <a:off x="879277" y="4081701"/>
            <a:ext cx="7384613" cy="1101566"/>
          </a:xfrm>
          <a:prstGeom prst="rect">
            <a:avLst/>
          </a:prstGeom>
          <a:solidFill>
            <a:srgbClr val="000000">
              <a:alpha val="4000"/>
            </a:srgbClr>
          </a:solidFill>
          <a:ln/>
        </p:spPr>
      </p:sp>
      <p:sp>
        <p:nvSpPr>
          <p:cNvPr id="10" name="Text 7"/>
          <p:cNvSpPr/>
          <p:nvPr/>
        </p:nvSpPr>
        <p:spPr>
          <a:xfrm>
            <a:off x="1126927" y="4237434"/>
            <a:ext cx="1963817" cy="790099"/>
          </a:xfrm>
          <a:prstGeom prst="rect">
            <a:avLst/>
          </a:prstGeom>
          <a:noFill/>
          <a:ln/>
        </p:spPr>
        <p:txBody>
          <a:bodyPr wrap="squar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Isolation des environnements</a:t>
            </a:r>
            <a:endParaRPr lang="en-US" sz="1900" dirty="0"/>
          </a:p>
        </p:txBody>
      </p:sp>
      <p:sp>
        <p:nvSpPr>
          <p:cNvPr id="11" name="Text 8"/>
          <p:cNvSpPr/>
          <p:nvPr/>
        </p:nvSpPr>
        <p:spPr>
          <a:xfrm>
            <a:off x="3591997" y="4237434"/>
            <a:ext cx="1960007" cy="395049"/>
          </a:xfrm>
          <a:prstGeom prst="rect">
            <a:avLst/>
          </a:prstGeom>
          <a:noFill/>
          <a:ln/>
        </p:spPr>
        <p:txBody>
          <a:bodyPr wrap="non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Oui</a:t>
            </a:r>
            <a:endParaRPr lang="en-US" sz="1900" dirty="0"/>
          </a:p>
        </p:txBody>
      </p:sp>
      <p:sp>
        <p:nvSpPr>
          <p:cNvPr id="12" name="Text 9"/>
          <p:cNvSpPr/>
          <p:nvPr/>
        </p:nvSpPr>
        <p:spPr>
          <a:xfrm>
            <a:off x="6053257" y="4237434"/>
            <a:ext cx="1963817" cy="395049"/>
          </a:xfrm>
          <a:prstGeom prst="rect">
            <a:avLst/>
          </a:prstGeom>
          <a:noFill/>
          <a:ln/>
        </p:spPr>
        <p:txBody>
          <a:bodyPr wrap="non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Oui</a:t>
            </a:r>
            <a:endParaRPr lang="en-US" sz="1900" dirty="0"/>
          </a:p>
        </p:txBody>
      </p:sp>
      <p:sp>
        <p:nvSpPr>
          <p:cNvPr id="13" name="Shape 10"/>
          <p:cNvSpPr/>
          <p:nvPr/>
        </p:nvSpPr>
        <p:spPr>
          <a:xfrm>
            <a:off x="879277" y="5183267"/>
            <a:ext cx="7384613" cy="706517"/>
          </a:xfrm>
          <a:prstGeom prst="rect">
            <a:avLst/>
          </a:prstGeom>
          <a:solidFill>
            <a:srgbClr val="FFFFFF">
              <a:alpha val="4000"/>
            </a:srgbClr>
          </a:solidFill>
          <a:ln/>
        </p:spPr>
      </p:sp>
      <p:sp>
        <p:nvSpPr>
          <p:cNvPr id="14" name="Text 11"/>
          <p:cNvSpPr/>
          <p:nvPr/>
        </p:nvSpPr>
        <p:spPr>
          <a:xfrm>
            <a:off x="1126927" y="5339001"/>
            <a:ext cx="1963817" cy="395049"/>
          </a:xfrm>
          <a:prstGeom prst="rect">
            <a:avLst/>
          </a:prstGeom>
          <a:noFill/>
          <a:ln/>
        </p:spPr>
        <p:txBody>
          <a:bodyPr wrap="non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Contrôle d'accès</a:t>
            </a:r>
            <a:endParaRPr lang="en-US" sz="1900" dirty="0"/>
          </a:p>
        </p:txBody>
      </p:sp>
      <p:sp>
        <p:nvSpPr>
          <p:cNvPr id="15" name="Text 12"/>
          <p:cNvSpPr/>
          <p:nvPr/>
        </p:nvSpPr>
        <p:spPr>
          <a:xfrm>
            <a:off x="3591997" y="5339001"/>
            <a:ext cx="1960007" cy="395049"/>
          </a:xfrm>
          <a:prstGeom prst="rect">
            <a:avLst/>
          </a:prstGeom>
          <a:noFill/>
          <a:ln/>
        </p:spPr>
        <p:txBody>
          <a:bodyPr wrap="non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Avancé</a:t>
            </a:r>
            <a:endParaRPr lang="en-US" sz="1900" dirty="0"/>
          </a:p>
        </p:txBody>
      </p:sp>
      <p:sp>
        <p:nvSpPr>
          <p:cNvPr id="16" name="Text 13"/>
          <p:cNvSpPr/>
          <p:nvPr/>
        </p:nvSpPr>
        <p:spPr>
          <a:xfrm>
            <a:off x="6053257" y="5339001"/>
            <a:ext cx="1963817" cy="395049"/>
          </a:xfrm>
          <a:prstGeom prst="rect">
            <a:avLst/>
          </a:prstGeom>
          <a:noFill/>
          <a:ln/>
        </p:spPr>
        <p:txBody>
          <a:bodyPr wrap="non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Standard</a:t>
            </a:r>
            <a:endParaRPr lang="en-US" sz="1900" dirty="0"/>
          </a:p>
        </p:txBody>
      </p:sp>
      <p:sp>
        <p:nvSpPr>
          <p:cNvPr id="17" name="Shape 14"/>
          <p:cNvSpPr/>
          <p:nvPr/>
        </p:nvSpPr>
        <p:spPr>
          <a:xfrm>
            <a:off x="879277" y="5889784"/>
            <a:ext cx="7384613" cy="706517"/>
          </a:xfrm>
          <a:prstGeom prst="rect">
            <a:avLst/>
          </a:prstGeom>
          <a:solidFill>
            <a:srgbClr val="000000">
              <a:alpha val="4000"/>
            </a:srgbClr>
          </a:solidFill>
          <a:ln/>
        </p:spPr>
      </p:sp>
      <p:sp>
        <p:nvSpPr>
          <p:cNvPr id="18" name="Text 15"/>
          <p:cNvSpPr/>
          <p:nvPr/>
        </p:nvSpPr>
        <p:spPr>
          <a:xfrm>
            <a:off x="1126927" y="6045518"/>
            <a:ext cx="1963817" cy="395049"/>
          </a:xfrm>
          <a:prstGeom prst="rect">
            <a:avLst/>
          </a:prstGeom>
          <a:noFill/>
          <a:ln/>
        </p:spPr>
        <p:txBody>
          <a:bodyPr wrap="non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Sécurité intégrée</a:t>
            </a:r>
            <a:endParaRPr lang="en-US" sz="1900" dirty="0"/>
          </a:p>
        </p:txBody>
      </p:sp>
      <p:sp>
        <p:nvSpPr>
          <p:cNvPr id="19" name="Text 16"/>
          <p:cNvSpPr/>
          <p:nvPr/>
        </p:nvSpPr>
        <p:spPr>
          <a:xfrm>
            <a:off x="3591997" y="6045518"/>
            <a:ext cx="1960007" cy="395049"/>
          </a:xfrm>
          <a:prstGeom prst="rect">
            <a:avLst/>
          </a:prstGeom>
          <a:noFill/>
          <a:ln/>
        </p:spPr>
        <p:txBody>
          <a:bodyPr wrap="non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Oui</a:t>
            </a:r>
            <a:endParaRPr lang="en-US" sz="1900" dirty="0"/>
          </a:p>
        </p:txBody>
      </p:sp>
      <p:sp>
        <p:nvSpPr>
          <p:cNvPr id="20" name="Text 17"/>
          <p:cNvSpPr/>
          <p:nvPr/>
        </p:nvSpPr>
        <p:spPr>
          <a:xfrm>
            <a:off x="6053257" y="6045518"/>
            <a:ext cx="1963817" cy="395049"/>
          </a:xfrm>
          <a:prstGeom prst="rect">
            <a:avLst/>
          </a:prstGeom>
          <a:noFill/>
          <a:ln/>
        </p:spPr>
        <p:txBody>
          <a:bodyPr wrap="non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Oui</a:t>
            </a:r>
            <a:endParaRPr lang="en-US" sz="1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68880"/>
          </a:xfrm>
          <a:prstGeom prst="rect">
            <a:avLst/>
          </a:prstGeom>
        </p:spPr>
      </p:pic>
      <p:sp>
        <p:nvSpPr>
          <p:cNvPr id="3" name="Text 0"/>
          <p:cNvSpPr/>
          <p:nvPr/>
        </p:nvSpPr>
        <p:spPr>
          <a:xfrm>
            <a:off x="691277" y="3013472"/>
            <a:ext cx="6134100" cy="548521"/>
          </a:xfrm>
          <a:prstGeom prst="rect">
            <a:avLst/>
          </a:prstGeom>
          <a:noFill/>
          <a:ln/>
        </p:spPr>
        <p:txBody>
          <a:bodyPr wrap="none" lIns="0" tIns="0" rIns="0" bIns="0" rtlCol="0" anchor="t"/>
          <a:lstStyle/>
          <a:p>
            <a:pPr indent="0" marL="0">
              <a:lnSpc>
                <a:spcPts val="4300"/>
              </a:lnSpc>
              <a:buNone/>
            </a:pPr>
            <a:r>
              <a:rPr lang="en-US" sz="3450" dirty="0">
                <a:solidFill>
                  <a:srgbClr val="FFFFFF"/>
                </a:solidFill>
                <a:latin typeface="Barlow" pitchFamily="34" charset="0"/>
                <a:ea typeface="Barlow" pitchFamily="34" charset="-122"/>
                <a:cs typeface="Barlow" pitchFamily="34" charset="-120"/>
              </a:rPr>
              <a:t>Évolutivité et passage à l'échelle</a:t>
            </a:r>
            <a:endParaRPr lang="en-US" sz="3450" dirty="0"/>
          </a:p>
        </p:txBody>
      </p:sp>
      <p:sp>
        <p:nvSpPr>
          <p:cNvPr id="4" name="Shape 1"/>
          <p:cNvSpPr/>
          <p:nvPr/>
        </p:nvSpPr>
        <p:spPr>
          <a:xfrm>
            <a:off x="691277" y="5771555"/>
            <a:ext cx="13247846" cy="22860"/>
          </a:xfrm>
          <a:prstGeom prst="roundRect">
            <a:avLst>
              <a:gd name="adj" fmla="val 362880"/>
            </a:avLst>
          </a:prstGeom>
          <a:solidFill>
            <a:srgbClr val="922022"/>
          </a:solidFill>
          <a:ln/>
        </p:spPr>
      </p:sp>
      <p:sp>
        <p:nvSpPr>
          <p:cNvPr id="5" name="Shape 2"/>
          <p:cNvSpPr/>
          <p:nvPr/>
        </p:nvSpPr>
        <p:spPr>
          <a:xfrm>
            <a:off x="3942398" y="5080278"/>
            <a:ext cx="22860" cy="691277"/>
          </a:xfrm>
          <a:prstGeom prst="roundRect">
            <a:avLst>
              <a:gd name="adj" fmla="val 362880"/>
            </a:avLst>
          </a:prstGeom>
          <a:solidFill>
            <a:srgbClr val="922022"/>
          </a:solidFill>
          <a:ln/>
        </p:spPr>
      </p:sp>
      <p:sp>
        <p:nvSpPr>
          <p:cNvPr id="6" name="Shape 3"/>
          <p:cNvSpPr/>
          <p:nvPr/>
        </p:nvSpPr>
        <p:spPr>
          <a:xfrm>
            <a:off x="3731657" y="5549384"/>
            <a:ext cx="444341" cy="444341"/>
          </a:xfrm>
          <a:prstGeom prst="roundRect">
            <a:avLst>
              <a:gd name="adj" fmla="val 18669"/>
            </a:avLst>
          </a:prstGeom>
          <a:solidFill>
            <a:srgbClr val="790709"/>
          </a:solidFill>
          <a:ln w="7620">
            <a:solidFill>
              <a:srgbClr val="922022"/>
            </a:solidFill>
            <a:prstDash val="solid"/>
          </a:ln>
        </p:spPr>
      </p:sp>
      <p:sp>
        <p:nvSpPr>
          <p:cNvPr id="7" name="Text 4"/>
          <p:cNvSpPr/>
          <p:nvPr/>
        </p:nvSpPr>
        <p:spPr>
          <a:xfrm>
            <a:off x="3907393" y="5639872"/>
            <a:ext cx="92750" cy="263366"/>
          </a:xfrm>
          <a:prstGeom prst="rect">
            <a:avLst/>
          </a:prstGeom>
          <a:noFill/>
          <a:ln/>
        </p:spPr>
        <p:txBody>
          <a:bodyPr wrap="none" lIns="0" tIns="0" rIns="0" bIns="0" rtlCol="0" anchor="t"/>
          <a:lstStyle/>
          <a:p>
            <a:pPr algn="ctr" indent="0" marL="0">
              <a:lnSpc>
                <a:spcPts val="2050"/>
              </a:lnSpc>
              <a:buNone/>
            </a:pPr>
            <a:r>
              <a:rPr lang="en-US" sz="2050" dirty="0">
                <a:solidFill>
                  <a:srgbClr val="E5E0DF"/>
                </a:solidFill>
                <a:latin typeface="Barlow" pitchFamily="34" charset="0"/>
                <a:ea typeface="Barlow" pitchFamily="34" charset="-122"/>
                <a:cs typeface="Barlow" pitchFamily="34" charset="-120"/>
              </a:rPr>
              <a:t>1</a:t>
            </a:r>
            <a:endParaRPr lang="en-US" sz="2050" dirty="0"/>
          </a:p>
        </p:txBody>
      </p:sp>
      <p:sp>
        <p:nvSpPr>
          <p:cNvPr id="8" name="Text 5"/>
          <p:cNvSpPr/>
          <p:nvPr/>
        </p:nvSpPr>
        <p:spPr>
          <a:xfrm>
            <a:off x="2856547" y="3858220"/>
            <a:ext cx="2194560" cy="274201"/>
          </a:xfrm>
          <a:prstGeom prst="rect">
            <a:avLst/>
          </a:prstGeom>
          <a:noFill/>
          <a:ln/>
        </p:spPr>
        <p:txBody>
          <a:bodyPr wrap="none" lIns="0" tIns="0" rIns="0" bIns="0" rtlCol="0" anchor="t"/>
          <a:lstStyle/>
          <a:p>
            <a:pPr algn="ctr" indent="0" marL="0">
              <a:lnSpc>
                <a:spcPts val="2150"/>
              </a:lnSpc>
              <a:buNone/>
            </a:pPr>
            <a:r>
              <a:rPr lang="en-US" sz="1700" dirty="0">
                <a:solidFill>
                  <a:srgbClr val="E5E0DF"/>
                </a:solidFill>
                <a:latin typeface="Barlow" pitchFamily="34" charset="0"/>
                <a:ea typeface="Barlow" pitchFamily="34" charset="-122"/>
                <a:cs typeface="Barlow" pitchFamily="34" charset="-120"/>
              </a:rPr>
              <a:t>Petite entreprise</a:t>
            </a:r>
            <a:endParaRPr lang="en-US" sz="1700" dirty="0"/>
          </a:p>
        </p:txBody>
      </p:sp>
      <p:sp>
        <p:nvSpPr>
          <p:cNvPr id="9" name="Text 6"/>
          <p:cNvSpPr/>
          <p:nvPr/>
        </p:nvSpPr>
        <p:spPr>
          <a:xfrm>
            <a:off x="888683" y="4250888"/>
            <a:ext cx="6130409" cy="631984"/>
          </a:xfrm>
          <a:prstGeom prst="rect">
            <a:avLst/>
          </a:prstGeom>
          <a:noFill/>
          <a:ln/>
        </p:spPr>
        <p:txBody>
          <a:bodyPr wrap="square" lIns="0" tIns="0" rIns="0" bIns="0" rtlCol="0" anchor="t"/>
          <a:lstStyle/>
          <a:p>
            <a:pPr algn="ctr" indent="0" marL="0">
              <a:lnSpc>
                <a:spcPts val="2450"/>
              </a:lnSpc>
              <a:buNone/>
            </a:pPr>
            <a:r>
              <a:rPr lang="en-US" sz="1550" dirty="0">
                <a:solidFill>
                  <a:srgbClr val="E5E0DF"/>
                </a:solidFill>
                <a:latin typeface="Barlow" pitchFamily="34" charset="0"/>
                <a:ea typeface="Barlow" pitchFamily="34" charset="-122"/>
                <a:cs typeface="Barlow" pitchFamily="34" charset="-120"/>
              </a:rPr>
              <a:t>Proxmox peut gérer efficacement un petit nombre de machines virtuelles.</a:t>
            </a:r>
            <a:endParaRPr lang="en-US" sz="1550" dirty="0"/>
          </a:p>
        </p:txBody>
      </p:sp>
      <p:sp>
        <p:nvSpPr>
          <p:cNvPr id="10" name="Shape 7"/>
          <p:cNvSpPr/>
          <p:nvPr/>
        </p:nvSpPr>
        <p:spPr>
          <a:xfrm>
            <a:off x="7303651" y="5771555"/>
            <a:ext cx="22860" cy="691277"/>
          </a:xfrm>
          <a:prstGeom prst="roundRect">
            <a:avLst>
              <a:gd name="adj" fmla="val 362880"/>
            </a:avLst>
          </a:prstGeom>
          <a:solidFill>
            <a:srgbClr val="922022"/>
          </a:solidFill>
          <a:ln/>
        </p:spPr>
      </p:sp>
      <p:sp>
        <p:nvSpPr>
          <p:cNvPr id="11" name="Shape 8"/>
          <p:cNvSpPr/>
          <p:nvPr/>
        </p:nvSpPr>
        <p:spPr>
          <a:xfrm>
            <a:off x="7092910" y="5549384"/>
            <a:ext cx="444341" cy="444341"/>
          </a:xfrm>
          <a:prstGeom prst="roundRect">
            <a:avLst>
              <a:gd name="adj" fmla="val 18669"/>
            </a:avLst>
          </a:prstGeom>
          <a:solidFill>
            <a:srgbClr val="790709"/>
          </a:solidFill>
          <a:ln w="7620">
            <a:solidFill>
              <a:srgbClr val="922022"/>
            </a:solidFill>
            <a:prstDash val="solid"/>
          </a:ln>
        </p:spPr>
      </p:sp>
      <p:sp>
        <p:nvSpPr>
          <p:cNvPr id="12" name="Text 9"/>
          <p:cNvSpPr/>
          <p:nvPr/>
        </p:nvSpPr>
        <p:spPr>
          <a:xfrm>
            <a:off x="7243405" y="5639872"/>
            <a:ext cx="143232" cy="263366"/>
          </a:xfrm>
          <a:prstGeom prst="rect">
            <a:avLst/>
          </a:prstGeom>
          <a:noFill/>
          <a:ln/>
        </p:spPr>
        <p:txBody>
          <a:bodyPr wrap="none" lIns="0" tIns="0" rIns="0" bIns="0" rtlCol="0" anchor="t"/>
          <a:lstStyle/>
          <a:p>
            <a:pPr algn="ctr" indent="0" marL="0">
              <a:lnSpc>
                <a:spcPts val="2050"/>
              </a:lnSpc>
              <a:buNone/>
            </a:pPr>
            <a:r>
              <a:rPr lang="en-US" sz="2050" dirty="0">
                <a:solidFill>
                  <a:srgbClr val="E5E0DF"/>
                </a:solidFill>
                <a:latin typeface="Barlow" pitchFamily="34" charset="0"/>
                <a:ea typeface="Barlow" pitchFamily="34" charset="-122"/>
                <a:cs typeface="Barlow" pitchFamily="34" charset="-120"/>
              </a:rPr>
              <a:t>2</a:t>
            </a:r>
            <a:endParaRPr lang="en-US" sz="2050" dirty="0"/>
          </a:p>
        </p:txBody>
      </p:sp>
      <p:sp>
        <p:nvSpPr>
          <p:cNvPr id="13" name="Text 10"/>
          <p:cNvSpPr/>
          <p:nvPr/>
        </p:nvSpPr>
        <p:spPr>
          <a:xfrm>
            <a:off x="6217801" y="6660237"/>
            <a:ext cx="2194560" cy="274201"/>
          </a:xfrm>
          <a:prstGeom prst="rect">
            <a:avLst/>
          </a:prstGeom>
          <a:noFill/>
          <a:ln/>
        </p:spPr>
        <p:txBody>
          <a:bodyPr wrap="none" lIns="0" tIns="0" rIns="0" bIns="0" rtlCol="0" anchor="t"/>
          <a:lstStyle/>
          <a:p>
            <a:pPr algn="ctr" indent="0" marL="0">
              <a:lnSpc>
                <a:spcPts val="2150"/>
              </a:lnSpc>
              <a:buNone/>
            </a:pPr>
            <a:r>
              <a:rPr lang="en-US" sz="1700" dirty="0">
                <a:solidFill>
                  <a:srgbClr val="E5E0DF"/>
                </a:solidFill>
                <a:latin typeface="Barlow" pitchFamily="34" charset="0"/>
                <a:ea typeface="Barlow" pitchFamily="34" charset="-122"/>
                <a:cs typeface="Barlow" pitchFamily="34" charset="-120"/>
              </a:rPr>
              <a:t>Grande entreprise</a:t>
            </a:r>
            <a:endParaRPr lang="en-US" sz="1700" dirty="0"/>
          </a:p>
        </p:txBody>
      </p:sp>
      <p:sp>
        <p:nvSpPr>
          <p:cNvPr id="14" name="Text 11"/>
          <p:cNvSpPr/>
          <p:nvPr/>
        </p:nvSpPr>
        <p:spPr>
          <a:xfrm>
            <a:off x="4249936" y="7052905"/>
            <a:ext cx="6130409" cy="631984"/>
          </a:xfrm>
          <a:prstGeom prst="rect">
            <a:avLst/>
          </a:prstGeom>
          <a:noFill/>
          <a:ln/>
        </p:spPr>
        <p:txBody>
          <a:bodyPr wrap="square" lIns="0" tIns="0" rIns="0" bIns="0" rtlCol="0" anchor="t"/>
          <a:lstStyle/>
          <a:p>
            <a:pPr algn="ctr" indent="0" marL="0">
              <a:lnSpc>
                <a:spcPts val="2450"/>
              </a:lnSpc>
              <a:buNone/>
            </a:pPr>
            <a:r>
              <a:rPr lang="en-US" sz="1550" dirty="0">
                <a:solidFill>
                  <a:srgbClr val="E5E0DF"/>
                </a:solidFill>
                <a:latin typeface="Barlow" pitchFamily="34" charset="0"/>
                <a:ea typeface="Barlow" pitchFamily="34" charset="-122"/>
                <a:cs typeface="Barlow" pitchFamily="34" charset="-120"/>
              </a:rPr>
              <a:t>Proxmox peut être déployé à l'échelle pour gérer des milliers de machines virtuelles.</a:t>
            </a:r>
            <a:endParaRPr lang="en-US" sz="1550" dirty="0"/>
          </a:p>
        </p:txBody>
      </p:sp>
      <p:sp>
        <p:nvSpPr>
          <p:cNvPr id="15" name="Shape 12"/>
          <p:cNvSpPr/>
          <p:nvPr/>
        </p:nvSpPr>
        <p:spPr>
          <a:xfrm>
            <a:off x="10665023" y="5080278"/>
            <a:ext cx="22860" cy="691277"/>
          </a:xfrm>
          <a:prstGeom prst="roundRect">
            <a:avLst>
              <a:gd name="adj" fmla="val 362880"/>
            </a:avLst>
          </a:prstGeom>
          <a:solidFill>
            <a:srgbClr val="922022"/>
          </a:solidFill>
          <a:ln/>
        </p:spPr>
      </p:sp>
      <p:sp>
        <p:nvSpPr>
          <p:cNvPr id="16" name="Shape 13"/>
          <p:cNvSpPr/>
          <p:nvPr/>
        </p:nvSpPr>
        <p:spPr>
          <a:xfrm>
            <a:off x="10454283" y="5549384"/>
            <a:ext cx="444341" cy="444341"/>
          </a:xfrm>
          <a:prstGeom prst="roundRect">
            <a:avLst>
              <a:gd name="adj" fmla="val 18669"/>
            </a:avLst>
          </a:prstGeom>
          <a:solidFill>
            <a:srgbClr val="790709"/>
          </a:solidFill>
          <a:ln w="7620">
            <a:solidFill>
              <a:srgbClr val="922022"/>
            </a:solidFill>
            <a:prstDash val="solid"/>
          </a:ln>
        </p:spPr>
      </p:sp>
      <p:sp>
        <p:nvSpPr>
          <p:cNvPr id="17" name="Text 14"/>
          <p:cNvSpPr/>
          <p:nvPr/>
        </p:nvSpPr>
        <p:spPr>
          <a:xfrm>
            <a:off x="10607397" y="5639872"/>
            <a:ext cx="137993" cy="263366"/>
          </a:xfrm>
          <a:prstGeom prst="rect">
            <a:avLst/>
          </a:prstGeom>
          <a:noFill/>
          <a:ln/>
        </p:spPr>
        <p:txBody>
          <a:bodyPr wrap="none" lIns="0" tIns="0" rIns="0" bIns="0" rtlCol="0" anchor="t"/>
          <a:lstStyle/>
          <a:p>
            <a:pPr algn="ctr" indent="0" marL="0">
              <a:lnSpc>
                <a:spcPts val="2050"/>
              </a:lnSpc>
              <a:buNone/>
            </a:pPr>
            <a:r>
              <a:rPr lang="en-US" sz="2050" dirty="0">
                <a:solidFill>
                  <a:srgbClr val="E5E0DF"/>
                </a:solidFill>
                <a:latin typeface="Barlow" pitchFamily="34" charset="0"/>
                <a:ea typeface="Barlow" pitchFamily="34" charset="-122"/>
                <a:cs typeface="Barlow" pitchFamily="34" charset="-120"/>
              </a:rPr>
              <a:t>3</a:t>
            </a:r>
            <a:endParaRPr lang="en-US" sz="2050" dirty="0"/>
          </a:p>
        </p:txBody>
      </p:sp>
      <p:sp>
        <p:nvSpPr>
          <p:cNvPr id="18" name="Text 15"/>
          <p:cNvSpPr/>
          <p:nvPr/>
        </p:nvSpPr>
        <p:spPr>
          <a:xfrm>
            <a:off x="9579173" y="4174212"/>
            <a:ext cx="2194560" cy="274201"/>
          </a:xfrm>
          <a:prstGeom prst="rect">
            <a:avLst/>
          </a:prstGeom>
          <a:noFill/>
          <a:ln/>
        </p:spPr>
        <p:txBody>
          <a:bodyPr wrap="none" lIns="0" tIns="0" rIns="0" bIns="0" rtlCol="0" anchor="t"/>
          <a:lstStyle/>
          <a:p>
            <a:pPr algn="ctr" indent="0" marL="0">
              <a:lnSpc>
                <a:spcPts val="2150"/>
              </a:lnSpc>
              <a:buNone/>
            </a:pPr>
            <a:r>
              <a:rPr lang="en-US" sz="1700" dirty="0">
                <a:solidFill>
                  <a:srgbClr val="E5E0DF"/>
                </a:solidFill>
                <a:latin typeface="Barlow" pitchFamily="34" charset="0"/>
                <a:ea typeface="Barlow" pitchFamily="34" charset="-122"/>
                <a:cs typeface="Barlow" pitchFamily="34" charset="-120"/>
              </a:rPr>
              <a:t>Cloud</a:t>
            </a:r>
            <a:endParaRPr lang="en-US" sz="1700" dirty="0"/>
          </a:p>
        </p:txBody>
      </p:sp>
      <p:sp>
        <p:nvSpPr>
          <p:cNvPr id="19" name="Text 16"/>
          <p:cNvSpPr/>
          <p:nvPr/>
        </p:nvSpPr>
        <p:spPr>
          <a:xfrm>
            <a:off x="7611308" y="4566880"/>
            <a:ext cx="6130409" cy="315992"/>
          </a:xfrm>
          <a:prstGeom prst="rect">
            <a:avLst/>
          </a:prstGeom>
          <a:noFill/>
          <a:ln/>
        </p:spPr>
        <p:txBody>
          <a:bodyPr wrap="none" lIns="0" tIns="0" rIns="0" bIns="0" rtlCol="0" anchor="t"/>
          <a:lstStyle/>
          <a:p>
            <a:pPr algn="ctr" indent="0" marL="0">
              <a:lnSpc>
                <a:spcPts val="2450"/>
              </a:lnSpc>
              <a:buNone/>
            </a:pPr>
            <a:r>
              <a:rPr lang="en-US" sz="1550" dirty="0">
                <a:solidFill>
                  <a:srgbClr val="E5E0DF"/>
                </a:solidFill>
                <a:latin typeface="Barlow" pitchFamily="34" charset="0"/>
                <a:ea typeface="Barlow" pitchFamily="34" charset="-122"/>
                <a:cs typeface="Barlow" pitchFamily="34" charset="-120"/>
              </a:rPr>
              <a:t>Proxmox peut être utilisé pour créer des environnements cloud privés.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010733"/>
          </a:xfrm>
          <a:prstGeom prst="rect">
            <a:avLst/>
          </a:prstGeom>
        </p:spPr>
      </p:pic>
      <p:sp>
        <p:nvSpPr>
          <p:cNvPr id="3" name="Text 0"/>
          <p:cNvSpPr/>
          <p:nvPr/>
        </p:nvSpPr>
        <p:spPr>
          <a:xfrm>
            <a:off x="842963" y="3673435"/>
            <a:ext cx="7174706" cy="669131"/>
          </a:xfrm>
          <a:prstGeom prst="rect">
            <a:avLst/>
          </a:prstGeom>
          <a:noFill/>
          <a:ln/>
        </p:spPr>
        <p:txBody>
          <a:bodyPr wrap="none" lIns="0" tIns="0" rIns="0" bIns="0" rtlCol="0" anchor="t"/>
          <a:lstStyle/>
          <a:p>
            <a:pPr indent="0" marL="0">
              <a:lnSpc>
                <a:spcPts val="5250"/>
              </a:lnSpc>
              <a:buNone/>
            </a:pPr>
            <a:r>
              <a:rPr lang="en-US" sz="4200" dirty="0">
                <a:solidFill>
                  <a:srgbClr val="FFFFFF"/>
                </a:solidFill>
                <a:latin typeface="Barlow" pitchFamily="34" charset="0"/>
                <a:ea typeface="Barlow" pitchFamily="34" charset="-122"/>
                <a:cs typeface="Barlow" pitchFamily="34" charset="-120"/>
              </a:rPr>
              <a:t>Intégration avec d'autres outils</a:t>
            </a:r>
            <a:endParaRPr lang="en-US" sz="4200" dirty="0"/>
          </a:p>
        </p:txBody>
      </p:sp>
      <p:pic>
        <p:nvPicPr>
          <p:cNvPr id="4" name="Image 1" descr="preencoded.png">    </p:cNvPr>
          <p:cNvPicPr>
            <a:picLocks noChangeAspect="1"/>
          </p:cNvPicPr>
          <p:nvPr/>
        </p:nvPicPr>
        <p:blipFill>
          <a:blip r:embed="rId2"/>
          <a:stretch>
            <a:fillRect/>
          </a:stretch>
        </p:blipFill>
        <p:spPr>
          <a:xfrm>
            <a:off x="842963" y="4703802"/>
            <a:ext cx="602099" cy="602099"/>
          </a:xfrm>
          <a:prstGeom prst="rect">
            <a:avLst/>
          </a:prstGeom>
        </p:spPr>
      </p:pic>
      <p:sp>
        <p:nvSpPr>
          <p:cNvPr id="5" name="Text 1"/>
          <p:cNvSpPr/>
          <p:nvPr/>
        </p:nvSpPr>
        <p:spPr>
          <a:xfrm>
            <a:off x="842963" y="5546765"/>
            <a:ext cx="2676287" cy="334566"/>
          </a:xfrm>
          <a:prstGeom prst="rect">
            <a:avLst/>
          </a:prstGeom>
          <a:noFill/>
          <a:ln/>
        </p:spPr>
        <p:txBody>
          <a:bodyPr wrap="none" lIns="0" tIns="0" rIns="0" bIns="0" rtlCol="0" anchor="t"/>
          <a:lstStyle/>
          <a:p>
            <a:pPr algn="l" indent="0" marL="0">
              <a:lnSpc>
                <a:spcPts val="2600"/>
              </a:lnSpc>
              <a:buNone/>
            </a:pPr>
            <a:r>
              <a:rPr lang="en-US" sz="2100" dirty="0">
                <a:solidFill>
                  <a:srgbClr val="E5E0DF"/>
                </a:solidFill>
                <a:latin typeface="Barlow" pitchFamily="34" charset="0"/>
                <a:ea typeface="Barlow" pitchFamily="34" charset="-122"/>
                <a:cs typeface="Barlow" pitchFamily="34" charset="-120"/>
              </a:rPr>
              <a:t>Surveillance</a:t>
            </a:r>
            <a:endParaRPr lang="en-US" sz="2100" dirty="0"/>
          </a:p>
        </p:txBody>
      </p:sp>
      <p:sp>
        <p:nvSpPr>
          <p:cNvPr id="6" name="Text 2"/>
          <p:cNvSpPr/>
          <p:nvPr/>
        </p:nvSpPr>
        <p:spPr>
          <a:xfrm>
            <a:off x="842963" y="6025753"/>
            <a:ext cx="2965133" cy="1541145"/>
          </a:xfrm>
          <a:prstGeom prst="rect">
            <a:avLst/>
          </a:prstGeom>
          <a:noFill/>
          <a:ln/>
        </p:spPr>
        <p:txBody>
          <a:bodyPr wrap="square" lIns="0" tIns="0" rIns="0" bIns="0" rtlCol="0" anchor="t"/>
          <a:lstStyle/>
          <a:p>
            <a:pPr algn="l" indent="0" marL="0">
              <a:lnSpc>
                <a:spcPts val="3000"/>
              </a:lnSpc>
              <a:buNone/>
            </a:pPr>
            <a:r>
              <a:rPr lang="en-US" sz="1850" dirty="0">
                <a:solidFill>
                  <a:srgbClr val="E5E0DF"/>
                </a:solidFill>
                <a:latin typeface="Barlow" pitchFamily="34" charset="0"/>
                <a:ea typeface="Barlow" pitchFamily="34" charset="-122"/>
                <a:cs typeface="Barlow" pitchFamily="34" charset="-120"/>
              </a:rPr>
              <a:t>Proxmox s'intègre facilement à des outils de surveillance populaires tels que Nagios et Zabbix.</a:t>
            </a:r>
            <a:endParaRPr lang="en-US" sz="1850" dirty="0"/>
          </a:p>
        </p:txBody>
      </p:sp>
      <p:pic>
        <p:nvPicPr>
          <p:cNvPr id="7" name="Image 2" descr="preencoded.png">    </p:cNvPr>
          <p:cNvPicPr>
            <a:picLocks noChangeAspect="1"/>
          </p:cNvPicPr>
          <p:nvPr/>
        </p:nvPicPr>
        <p:blipFill>
          <a:blip r:embed="rId3"/>
          <a:stretch>
            <a:fillRect/>
          </a:stretch>
        </p:blipFill>
        <p:spPr>
          <a:xfrm>
            <a:off x="4169331" y="4703802"/>
            <a:ext cx="602099" cy="602099"/>
          </a:xfrm>
          <a:prstGeom prst="rect">
            <a:avLst/>
          </a:prstGeom>
        </p:spPr>
      </p:pic>
      <p:sp>
        <p:nvSpPr>
          <p:cNvPr id="8" name="Text 3"/>
          <p:cNvSpPr/>
          <p:nvPr/>
        </p:nvSpPr>
        <p:spPr>
          <a:xfrm>
            <a:off x="4169331" y="5546765"/>
            <a:ext cx="2676287" cy="334566"/>
          </a:xfrm>
          <a:prstGeom prst="rect">
            <a:avLst/>
          </a:prstGeom>
          <a:noFill/>
          <a:ln/>
        </p:spPr>
        <p:txBody>
          <a:bodyPr wrap="none" lIns="0" tIns="0" rIns="0" bIns="0" rtlCol="0" anchor="t"/>
          <a:lstStyle/>
          <a:p>
            <a:pPr algn="l" indent="0" marL="0">
              <a:lnSpc>
                <a:spcPts val="2600"/>
              </a:lnSpc>
              <a:buNone/>
            </a:pPr>
            <a:r>
              <a:rPr lang="en-US" sz="2100" dirty="0">
                <a:solidFill>
                  <a:srgbClr val="E5E0DF"/>
                </a:solidFill>
                <a:latin typeface="Barlow" pitchFamily="34" charset="0"/>
                <a:ea typeface="Barlow" pitchFamily="34" charset="-122"/>
                <a:cs typeface="Barlow" pitchFamily="34" charset="-120"/>
              </a:rPr>
              <a:t>Sauvegarde</a:t>
            </a:r>
            <a:endParaRPr lang="en-US" sz="2100" dirty="0"/>
          </a:p>
        </p:txBody>
      </p:sp>
      <p:sp>
        <p:nvSpPr>
          <p:cNvPr id="9" name="Text 4"/>
          <p:cNvSpPr/>
          <p:nvPr/>
        </p:nvSpPr>
        <p:spPr>
          <a:xfrm>
            <a:off x="4169331" y="6025753"/>
            <a:ext cx="2965252" cy="1541145"/>
          </a:xfrm>
          <a:prstGeom prst="rect">
            <a:avLst/>
          </a:prstGeom>
          <a:noFill/>
          <a:ln/>
        </p:spPr>
        <p:txBody>
          <a:bodyPr wrap="square" lIns="0" tIns="0" rIns="0" bIns="0" rtlCol="0" anchor="t"/>
          <a:lstStyle/>
          <a:p>
            <a:pPr algn="l" indent="0" marL="0">
              <a:lnSpc>
                <a:spcPts val="3000"/>
              </a:lnSpc>
              <a:buNone/>
            </a:pPr>
            <a:r>
              <a:rPr lang="en-US" sz="1850" dirty="0">
                <a:solidFill>
                  <a:srgbClr val="E5E0DF"/>
                </a:solidFill>
                <a:latin typeface="Barlow" pitchFamily="34" charset="0"/>
                <a:ea typeface="Barlow" pitchFamily="34" charset="-122"/>
                <a:cs typeface="Barlow" pitchFamily="34" charset="-120"/>
              </a:rPr>
              <a:t>Proxmox prend en charge les sauvegardes et les restaurations de machines virtuelles.</a:t>
            </a:r>
            <a:endParaRPr lang="en-US" sz="1850" dirty="0"/>
          </a:p>
        </p:txBody>
      </p:sp>
      <p:pic>
        <p:nvPicPr>
          <p:cNvPr id="10" name="Image 3" descr="preencoded.png">    </p:cNvPr>
          <p:cNvPicPr>
            <a:picLocks noChangeAspect="1"/>
          </p:cNvPicPr>
          <p:nvPr/>
        </p:nvPicPr>
        <p:blipFill>
          <a:blip r:embed="rId4"/>
          <a:stretch>
            <a:fillRect/>
          </a:stretch>
        </p:blipFill>
        <p:spPr>
          <a:xfrm>
            <a:off x="7495818" y="4703802"/>
            <a:ext cx="602099" cy="602099"/>
          </a:xfrm>
          <a:prstGeom prst="rect">
            <a:avLst/>
          </a:prstGeom>
        </p:spPr>
      </p:pic>
      <p:sp>
        <p:nvSpPr>
          <p:cNvPr id="11" name="Text 5"/>
          <p:cNvSpPr/>
          <p:nvPr/>
        </p:nvSpPr>
        <p:spPr>
          <a:xfrm>
            <a:off x="7495818" y="5546765"/>
            <a:ext cx="2676287" cy="334566"/>
          </a:xfrm>
          <a:prstGeom prst="rect">
            <a:avLst/>
          </a:prstGeom>
          <a:noFill/>
          <a:ln/>
        </p:spPr>
        <p:txBody>
          <a:bodyPr wrap="none" lIns="0" tIns="0" rIns="0" bIns="0" rtlCol="0" anchor="t"/>
          <a:lstStyle/>
          <a:p>
            <a:pPr algn="l" indent="0" marL="0">
              <a:lnSpc>
                <a:spcPts val="2600"/>
              </a:lnSpc>
              <a:buNone/>
            </a:pPr>
            <a:r>
              <a:rPr lang="en-US" sz="2100" dirty="0">
                <a:solidFill>
                  <a:srgbClr val="E5E0DF"/>
                </a:solidFill>
                <a:latin typeface="Barlow" pitchFamily="34" charset="0"/>
                <a:ea typeface="Barlow" pitchFamily="34" charset="-122"/>
                <a:cs typeface="Barlow" pitchFamily="34" charset="-120"/>
              </a:rPr>
              <a:t>Automatisation</a:t>
            </a:r>
            <a:endParaRPr lang="en-US" sz="2100" dirty="0"/>
          </a:p>
        </p:txBody>
      </p:sp>
      <p:sp>
        <p:nvSpPr>
          <p:cNvPr id="12" name="Text 6"/>
          <p:cNvSpPr/>
          <p:nvPr/>
        </p:nvSpPr>
        <p:spPr>
          <a:xfrm>
            <a:off x="7495818" y="6025753"/>
            <a:ext cx="2965133" cy="1155859"/>
          </a:xfrm>
          <a:prstGeom prst="rect">
            <a:avLst/>
          </a:prstGeom>
          <a:noFill/>
          <a:ln/>
        </p:spPr>
        <p:txBody>
          <a:bodyPr wrap="square" lIns="0" tIns="0" rIns="0" bIns="0" rtlCol="0" anchor="t"/>
          <a:lstStyle/>
          <a:p>
            <a:pPr algn="l" indent="0" marL="0">
              <a:lnSpc>
                <a:spcPts val="3000"/>
              </a:lnSpc>
              <a:buNone/>
            </a:pPr>
            <a:r>
              <a:rPr lang="en-US" sz="1850" dirty="0">
                <a:solidFill>
                  <a:srgbClr val="E5E0DF"/>
                </a:solidFill>
                <a:latin typeface="Barlow" pitchFamily="34" charset="0"/>
                <a:ea typeface="Barlow" pitchFamily="34" charset="-122"/>
                <a:cs typeface="Barlow" pitchFamily="34" charset="-120"/>
              </a:rPr>
              <a:t>Proxmox peut être automatisé via des scripts et des API.</a:t>
            </a:r>
            <a:endParaRPr lang="en-US" sz="1850" dirty="0"/>
          </a:p>
        </p:txBody>
      </p:sp>
      <p:pic>
        <p:nvPicPr>
          <p:cNvPr id="13" name="Image 4" descr="preencoded.png">    </p:cNvPr>
          <p:cNvPicPr>
            <a:picLocks noChangeAspect="1"/>
          </p:cNvPicPr>
          <p:nvPr/>
        </p:nvPicPr>
        <p:blipFill>
          <a:blip r:embed="rId5"/>
          <a:stretch>
            <a:fillRect/>
          </a:stretch>
        </p:blipFill>
        <p:spPr>
          <a:xfrm>
            <a:off x="10822186" y="4703802"/>
            <a:ext cx="602099" cy="602099"/>
          </a:xfrm>
          <a:prstGeom prst="rect">
            <a:avLst/>
          </a:prstGeom>
        </p:spPr>
      </p:pic>
      <p:sp>
        <p:nvSpPr>
          <p:cNvPr id="14" name="Text 7"/>
          <p:cNvSpPr/>
          <p:nvPr/>
        </p:nvSpPr>
        <p:spPr>
          <a:xfrm>
            <a:off x="10822186" y="5546765"/>
            <a:ext cx="2676287" cy="334566"/>
          </a:xfrm>
          <a:prstGeom prst="rect">
            <a:avLst/>
          </a:prstGeom>
          <a:noFill/>
          <a:ln/>
        </p:spPr>
        <p:txBody>
          <a:bodyPr wrap="none" lIns="0" tIns="0" rIns="0" bIns="0" rtlCol="0" anchor="t"/>
          <a:lstStyle/>
          <a:p>
            <a:pPr algn="l" indent="0" marL="0">
              <a:lnSpc>
                <a:spcPts val="2600"/>
              </a:lnSpc>
              <a:buNone/>
            </a:pPr>
            <a:r>
              <a:rPr lang="en-US" sz="2100" dirty="0">
                <a:solidFill>
                  <a:srgbClr val="E5E0DF"/>
                </a:solidFill>
                <a:latin typeface="Barlow" pitchFamily="34" charset="0"/>
                <a:ea typeface="Barlow" pitchFamily="34" charset="-122"/>
                <a:cs typeface="Barlow" pitchFamily="34" charset="-120"/>
              </a:rPr>
              <a:t>Cloud</a:t>
            </a:r>
            <a:endParaRPr lang="en-US" sz="2100" dirty="0"/>
          </a:p>
        </p:txBody>
      </p:sp>
      <p:sp>
        <p:nvSpPr>
          <p:cNvPr id="15" name="Text 8"/>
          <p:cNvSpPr/>
          <p:nvPr/>
        </p:nvSpPr>
        <p:spPr>
          <a:xfrm>
            <a:off x="10822186" y="6025753"/>
            <a:ext cx="2965252" cy="1541145"/>
          </a:xfrm>
          <a:prstGeom prst="rect">
            <a:avLst/>
          </a:prstGeom>
          <a:noFill/>
          <a:ln/>
        </p:spPr>
        <p:txBody>
          <a:bodyPr wrap="square" lIns="0" tIns="0" rIns="0" bIns="0" rtlCol="0" anchor="t"/>
          <a:lstStyle/>
          <a:p>
            <a:pPr algn="l" indent="0" marL="0">
              <a:lnSpc>
                <a:spcPts val="3000"/>
              </a:lnSpc>
              <a:buNone/>
            </a:pPr>
            <a:r>
              <a:rPr lang="en-US" sz="1850" dirty="0">
                <a:solidFill>
                  <a:srgbClr val="E5E0DF"/>
                </a:solidFill>
                <a:latin typeface="Barlow" pitchFamily="34" charset="0"/>
                <a:ea typeface="Barlow" pitchFamily="34" charset="-122"/>
                <a:cs typeface="Barlow" pitchFamily="34" charset="-120"/>
              </a:rPr>
              <a:t>Proxmox peut être intégré à des plateformes cloud populaires telles qu'AWS et Azure.</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50437" y="1509474"/>
            <a:ext cx="5804654" cy="685800"/>
          </a:xfrm>
          <a:prstGeom prst="rect">
            <a:avLst/>
          </a:prstGeom>
          <a:noFill/>
          <a:ln/>
        </p:spPr>
        <p:txBody>
          <a:bodyPr wrap="none" lIns="0" tIns="0" rIns="0" bIns="0" rtlCol="0" anchor="t"/>
          <a:lstStyle/>
          <a:p>
            <a:pPr indent="0" marL="0">
              <a:lnSpc>
                <a:spcPts val="5400"/>
              </a:lnSpc>
              <a:buNone/>
            </a:pPr>
            <a:r>
              <a:rPr lang="en-US" sz="4300" dirty="0">
                <a:solidFill>
                  <a:srgbClr val="FFFFFF"/>
                </a:solidFill>
                <a:latin typeface="Barlow" pitchFamily="34" charset="0"/>
                <a:ea typeface="Barlow" pitchFamily="34" charset="-122"/>
                <a:cs typeface="Barlow" pitchFamily="34" charset="-120"/>
              </a:rPr>
              <a:t>Communauté et support</a:t>
            </a:r>
            <a:endParaRPr lang="en-US" sz="4300" dirty="0"/>
          </a:p>
        </p:txBody>
      </p:sp>
      <p:sp>
        <p:nvSpPr>
          <p:cNvPr id="4" name="Shape 1"/>
          <p:cNvSpPr/>
          <p:nvPr/>
        </p:nvSpPr>
        <p:spPr>
          <a:xfrm>
            <a:off x="6350437" y="2843213"/>
            <a:ext cx="555427" cy="555427"/>
          </a:xfrm>
          <a:prstGeom prst="roundRect">
            <a:avLst>
              <a:gd name="adj" fmla="val 18669"/>
            </a:avLst>
          </a:prstGeom>
          <a:solidFill>
            <a:srgbClr val="790709"/>
          </a:solidFill>
          <a:ln w="15240">
            <a:solidFill>
              <a:srgbClr val="922022"/>
            </a:solidFill>
            <a:prstDash val="solid"/>
          </a:ln>
        </p:spPr>
      </p:sp>
      <p:sp>
        <p:nvSpPr>
          <p:cNvPr id="5" name="Text 2"/>
          <p:cNvSpPr/>
          <p:nvPr/>
        </p:nvSpPr>
        <p:spPr>
          <a:xfrm>
            <a:off x="6570226" y="2956322"/>
            <a:ext cx="115848" cy="329208"/>
          </a:xfrm>
          <a:prstGeom prst="rect">
            <a:avLst/>
          </a:prstGeom>
          <a:noFill/>
          <a:ln/>
        </p:spPr>
        <p:txBody>
          <a:bodyPr wrap="none" lIns="0" tIns="0" rIns="0" bIns="0" rtlCol="0" anchor="t"/>
          <a:lstStyle/>
          <a:p>
            <a:pPr algn="ctr" indent="0" marL="0">
              <a:lnSpc>
                <a:spcPts val="2550"/>
              </a:lnSpc>
              <a:buNone/>
            </a:pPr>
            <a:r>
              <a:rPr lang="en-US" sz="2550" dirty="0">
                <a:solidFill>
                  <a:srgbClr val="E5E0DF"/>
                </a:solidFill>
                <a:latin typeface="Barlow" pitchFamily="34" charset="0"/>
                <a:ea typeface="Barlow" pitchFamily="34" charset="-122"/>
                <a:cs typeface="Barlow" pitchFamily="34" charset="-120"/>
              </a:rPr>
              <a:t>1</a:t>
            </a:r>
            <a:endParaRPr lang="en-US" sz="2550" dirty="0"/>
          </a:p>
        </p:txBody>
      </p:sp>
      <p:sp>
        <p:nvSpPr>
          <p:cNvPr id="6" name="Text 3"/>
          <p:cNvSpPr/>
          <p:nvPr/>
        </p:nvSpPr>
        <p:spPr>
          <a:xfrm>
            <a:off x="7152680" y="2843213"/>
            <a:ext cx="2743200" cy="342900"/>
          </a:xfrm>
          <a:prstGeom prst="rect">
            <a:avLst/>
          </a:prstGeom>
          <a:noFill/>
          <a:ln/>
        </p:spPr>
        <p:txBody>
          <a:bodyPr wrap="none" lIns="0" tIns="0" rIns="0" bIns="0" rtlCol="0" anchor="t"/>
          <a:lstStyle/>
          <a:p>
            <a:pPr indent="0" marL="0">
              <a:lnSpc>
                <a:spcPts val="2700"/>
              </a:lnSpc>
              <a:buNone/>
            </a:pPr>
            <a:r>
              <a:rPr lang="en-US" sz="2150" dirty="0">
                <a:solidFill>
                  <a:srgbClr val="E5E0DF"/>
                </a:solidFill>
                <a:latin typeface="Barlow" pitchFamily="34" charset="0"/>
                <a:ea typeface="Barlow" pitchFamily="34" charset="-122"/>
                <a:cs typeface="Barlow" pitchFamily="34" charset="-120"/>
              </a:rPr>
              <a:t>Communauté active</a:t>
            </a:r>
            <a:endParaRPr lang="en-US" sz="2150" dirty="0"/>
          </a:p>
        </p:txBody>
      </p:sp>
      <p:sp>
        <p:nvSpPr>
          <p:cNvPr id="7" name="Text 4"/>
          <p:cNvSpPr/>
          <p:nvPr/>
        </p:nvSpPr>
        <p:spPr>
          <a:xfrm>
            <a:off x="7152680" y="3334226"/>
            <a:ext cx="2782372" cy="1580198"/>
          </a:xfrm>
          <a:prstGeom prst="rect">
            <a:avLst/>
          </a:prstGeom>
          <a:noFill/>
          <a:ln/>
        </p:spPr>
        <p:txBody>
          <a:bodyPr wrap="squar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Proxmox bénéficie d'une communauté active de développeurs et d'utilisateurs.</a:t>
            </a:r>
            <a:endParaRPr lang="en-US" sz="1900" dirty="0"/>
          </a:p>
        </p:txBody>
      </p:sp>
      <p:sp>
        <p:nvSpPr>
          <p:cNvPr id="8" name="Shape 5"/>
          <p:cNvSpPr/>
          <p:nvPr/>
        </p:nvSpPr>
        <p:spPr>
          <a:xfrm>
            <a:off x="10181868" y="2843213"/>
            <a:ext cx="555427" cy="555427"/>
          </a:xfrm>
          <a:prstGeom prst="roundRect">
            <a:avLst>
              <a:gd name="adj" fmla="val 18669"/>
            </a:avLst>
          </a:prstGeom>
          <a:solidFill>
            <a:srgbClr val="790709"/>
          </a:solidFill>
          <a:ln w="15240">
            <a:solidFill>
              <a:srgbClr val="922022"/>
            </a:solidFill>
            <a:prstDash val="solid"/>
          </a:ln>
        </p:spPr>
      </p:sp>
      <p:sp>
        <p:nvSpPr>
          <p:cNvPr id="9" name="Text 6"/>
          <p:cNvSpPr/>
          <p:nvPr/>
        </p:nvSpPr>
        <p:spPr>
          <a:xfrm>
            <a:off x="10369987" y="2956322"/>
            <a:ext cx="179070" cy="329208"/>
          </a:xfrm>
          <a:prstGeom prst="rect">
            <a:avLst/>
          </a:prstGeom>
          <a:noFill/>
          <a:ln/>
        </p:spPr>
        <p:txBody>
          <a:bodyPr wrap="none" lIns="0" tIns="0" rIns="0" bIns="0" rtlCol="0" anchor="t"/>
          <a:lstStyle/>
          <a:p>
            <a:pPr algn="ctr" indent="0" marL="0">
              <a:lnSpc>
                <a:spcPts val="2550"/>
              </a:lnSpc>
              <a:buNone/>
            </a:pPr>
            <a:r>
              <a:rPr lang="en-US" sz="2550" dirty="0">
                <a:solidFill>
                  <a:srgbClr val="E5E0DF"/>
                </a:solidFill>
                <a:latin typeface="Barlow" pitchFamily="34" charset="0"/>
                <a:ea typeface="Barlow" pitchFamily="34" charset="-122"/>
                <a:cs typeface="Barlow" pitchFamily="34" charset="-120"/>
              </a:rPr>
              <a:t>2</a:t>
            </a:r>
            <a:endParaRPr lang="en-US" sz="2550" dirty="0"/>
          </a:p>
        </p:txBody>
      </p:sp>
      <p:sp>
        <p:nvSpPr>
          <p:cNvPr id="10" name="Text 7"/>
          <p:cNvSpPr/>
          <p:nvPr/>
        </p:nvSpPr>
        <p:spPr>
          <a:xfrm>
            <a:off x="10984111" y="2843213"/>
            <a:ext cx="2782372" cy="685800"/>
          </a:xfrm>
          <a:prstGeom prst="rect">
            <a:avLst/>
          </a:prstGeom>
          <a:noFill/>
          <a:ln/>
        </p:spPr>
        <p:txBody>
          <a:bodyPr wrap="square" lIns="0" tIns="0" rIns="0" bIns="0" rtlCol="0" anchor="t"/>
          <a:lstStyle/>
          <a:p>
            <a:pPr indent="0" marL="0">
              <a:lnSpc>
                <a:spcPts val="2700"/>
              </a:lnSpc>
              <a:buNone/>
            </a:pPr>
            <a:r>
              <a:rPr lang="en-US" sz="2150" dirty="0">
                <a:solidFill>
                  <a:srgbClr val="E5E0DF"/>
                </a:solidFill>
                <a:latin typeface="Barlow" pitchFamily="34" charset="0"/>
                <a:ea typeface="Barlow" pitchFamily="34" charset="-122"/>
                <a:cs typeface="Barlow" pitchFamily="34" charset="-120"/>
              </a:rPr>
              <a:t>Documentation complète</a:t>
            </a:r>
            <a:endParaRPr lang="en-US" sz="2150" dirty="0"/>
          </a:p>
        </p:txBody>
      </p:sp>
      <p:sp>
        <p:nvSpPr>
          <p:cNvPr id="11" name="Text 8"/>
          <p:cNvSpPr/>
          <p:nvPr/>
        </p:nvSpPr>
        <p:spPr>
          <a:xfrm>
            <a:off x="10984111" y="3677126"/>
            <a:ext cx="2782372" cy="1185148"/>
          </a:xfrm>
          <a:prstGeom prst="rect">
            <a:avLst/>
          </a:prstGeom>
          <a:noFill/>
          <a:ln/>
        </p:spPr>
        <p:txBody>
          <a:bodyPr wrap="squar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La documentation de Proxmox est complète et facile à comprendre.</a:t>
            </a:r>
            <a:endParaRPr lang="en-US" sz="1900" dirty="0"/>
          </a:p>
        </p:txBody>
      </p:sp>
      <p:sp>
        <p:nvSpPr>
          <p:cNvPr id="12" name="Shape 9"/>
          <p:cNvSpPr/>
          <p:nvPr/>
        </p:nvSpPr>
        <p:spPr>
          <a:xfrm>
            <a:off x="6350437" y="5438894"/>
            <a:ext cx="555427" cy="555427"/>
          </a:xfrm>
          <a:prstGeom prst="roundRect">
            <a:avLst>
              <a:gd name="adj" fmla="val 18669"/>
            </a:avLst>
          </a:prstGeom>
          <a:solidFill>
            <a:srgbClr val="790709"/>
          </a:solidFill>
          <a:ln w="15240">
            <a:solidFill>
              <a:srgbClr val="922022"/>
            </a:solidFill>
            <a:prstDash val="solid"/>
          </a:ln>
        </p:spPr>
      </p:sp>
      <p:sp>
        <p:nvSpPr>
          <p:cNvPr id="13" name="Text 10"/>
          <p:cNvSpPr/>
          <p:nvPr/>
        </p:nvSpPr>
        <p:spPr>
          <a:xfrm>
            <a:off x="6541889" y="5552003"/>
            <a:ext cx="172522" cy="329208"/>
          </a:xfrm>
          <a:prstGeom prst="rect">
            <a:avLst/>
          </a:prstGeom>
          <a:noFill/>
          <a:ln/>
        </p:spPr>
        <p:txBody>
          <a:bodyPr wrap="none" lIns="0" tIns="0" rIns="0" bIns="0" rtlCol="0" anchor="t"/>
          <a:lstStyle/>
          <a:p>
            <a:pPr algn="ctr" indent="0" marL="0">
              <a:lnSpc>
                <a:spcPts val="2550"/>
              </a:lnSpc>
              <a:buNone/>
            </a:pPr>
            <a:r>
              <a:rPr lang="en-US" sz="2550" dirty="0">
                <a:solidFill>
                  <a:srgbClr val="E5E0DF"/>
                </a:solidFill>
                <a:latin typeface="Barlow" pitchFamily="34" charset="0"/>
                <a:ea typeface="Barlow" pitchFamily="34" charset="-122"/>
                <a:cs typeface="Barlow" pitchFamily="34" charset="-120"/>
              </a:rPr>
              <a:t>3</a:t>
            </a:r>
            <a:endParaRPr lang="en-US" sz="2550" dirty="0"/>
          </a:p>
        </p:txBody>
      </p:sp>
      <p:sp>
        <p:nvSpPr>
          <p:cNvPr id="14" name="Text 11"/>
          <p:cNvSpPr/>
          <p:nvPr/>
        </p:nvSpPr>
        <p:spPr>
          <a:xfrm>
            <a:off x="7152680" y="5438894"/>
            <a:ext cx="2743200" cy="342900"/>
          </a:xfrm>
          <a:prstGeom prst="rect">
            <a:avLst/>
          </a:prstGeom>
          <a:noFill/>
          <a:ln/>
        </p:spPr>
        <p:txBody>
          <a:bodyPr wrap="none" lIns="0" tIns="0" rIns="0" bIns="0" rtlCol="0" anchor="t"/>
          <a:lstStyle/>
          <a:p>
            <a:pPr indent="0" marL="0">
              <a:lnSpc>
                <a:spcPts val="2700"/>
              </a:lnSpc>
              <a:buNone/>
            </a:pPr>
            <a:r>
              <a:rPr lang="en-US" sz="2150" dirty="0">
                <a:solidFill>
                  <a:srgbClr val="E5E0DF"/>
                </a:solidFill>
                <a:latin typeface="Barlow" pitchFamily="34" charset="0"/>
                <a:ea typeface="Barlow" pitchFamily="34" charset="-122"/>
                <a:cs typeface="Barlow" pitchFamily="34" charset="-120"/>
              </a:rPr>
              <a:t>Support technique</a:t>
            </a:r>
            <a:endParaRPr lang="en-US" sz="2150" dirty="0"/>
          </a:p>
        </p:txBody>
      </p:sp>
      <p:sp>
        <p:nvSpPr>
          <p:cNvPr id="15" name="Text 12"/>
          <p:cNvSpPr/>
          <p:nvPr/>
        </p:nvSpPr>
        <p:spPr>
          <a:xfrm>
            <a:off x="7152680" y="5929908"/>
            <a:ext cx="6613684" cy="790099"/>
          </a:xfrm>
          <a:prstGeom prst="rect">
            <a:avLst/>
          </a:prstGeom>
          <a:noFill/>
          <a:ln/>
        </p:spPr>
        <p:txBody>
          <a:bodyPr wrap="square" lIns="0" tIns="0" rIns="0" bIns="0" rtlCol="0" anchor="t"/>
          <a:lstStyle/>
          <a:p>
            <a:pPr indent="0" marL="0">
              <a:lnSpc>
                <a:spcPts val="3100"/>
              </a:lnSpc>
              <a:buNone/>
            </a:pPr>
            <a:r>
              <a:rPr lang="en-US" sz="1900" dirty="0">
                <a:solidFill>
                  <a:srgbClr val="E5E0DF"/>
                </a:solidFill>
                <a:latin typeface="Barlow" pitchFamily="34" charset="0"/>
                <a:ea typeface="Barlow" pitchFamily="34" charset="-122"/>
                <a:cs typeface="Barlow" pitchFamily="34" charset="-120"/>
              </a:rPr>
              <a:t>Proxmox propose un support technique payant pour les utilisateurs professionnels.</a:t>
            </a:r>
            <a:endParaRPr lang="en-US" sz="1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2024-09-07T05:50:44Z</dcterms:created>
  <dcterms:modified xsi:type="dcterms:W3CDTF">2024-09-07T05:50:44Z</dcterms:modified>
</cp:coreProperties>
</file>