
<file path=[Content_Types].xml><?xml version="1.0" encoding="utf-8"?>
<Types xmlns="http://schemas.openxmlformats.org/package/2006/content-types">
  <Default Extension="fntdata" ContentType="application/x-fontdata"/>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notesMasterIdLst>
    <p:notesMasterId r:id="rId12"/>
  </p:notesMasterIdLst>
  <p:sldSz cx="14630400" cy="8229600"/>
  <p:notesSz cx="8229600" cy="14630400"/>
  <p:embeddedFontLst>
    <p:embeddedFont>
      <p:font typeface="Raleway"/>
      <p:regular r:id="rId17"/>
    </p:embeddedFont>
    <p:embeddedFont>
      <p:font typeface="Raleway"/>
      <p:regular r:id="rId18"/>
    </p:embeddedFont>
    <p:embeddedFont>
      <p:font typeface="Raleway"/>
      <p:regular r:id="rId19"/>
    </p:embeddedFont>
    <p:embeddedFont>
      <p:font typeface="Raleway"/>
      <p:regular r:id="rId20"/>
    </p:embeddedFont>
    <p:embeddedFont>
      <p:font typeface="Raleway"/>
      <p:regular r:id="rId21"/>
    </p:embeddedFont>
    <p:embeddedFont>
      <p:font typeface="Raleway"/>
      <p:regular r:id="rId22"/>
    </p:embeddedFont>
    <p:embeddedFont>
      <p:font typeface="Roboto"/>
      <p:regular r:id="rId23"/>
    </p:embeddedFont>
    <p:embeddedFont>
      <p:font typeface="Roboto"/>
      <p:regular r:id="rId24"/>
    </p:embeddedFont>
    <p:embeddedFont>
      <p:font typeface="Roboto"/>
      <p:regular r:id="rId25"/>
    </p:embeddedFont>
    <p:embeddedFont>
      <p:font typeface="Roboto"/>
      <p:regular r:id="rId26"/>
    </p:embeddedFont>
    <p:embeddedFont>
      <p:font typeface="Roboto"/>
      <p:regular r:id="rId27"/>
    </p:embeddedFont>
    <p:embeddedFont>
      <p:font typeface="Roboto"/>
      <p:regular r:id="rId28"/>
    </p:embeddedFont>
    <p:embeddedFont>
      <p:font typeface="Roboto"/>
      <p:regular r:id="rId29"/>
    </p:embeddedFont>
    <p:embeddedFont>
      <p:font typeface="Roboto"/>
      <p:regular r:id="rId30"/>
    </p:embeddedFont>
    <p:embeddedFont>
      <p:font typeface="Roboto"/>
      <p:regular r:id="rId31"/>
    </p:embeddedFont>
    <p:embeddedFont>
      <p:font typeface="Roboto"/>
      <p:regular r:id="rId32"/>
    </p:embeddedFont>
    <p:embeddedFont>
      <p:font typeface="Roboto"/>
      <p:regular r:id="rId33"/>
    </p:embeddedFont>
    <p:embeddedFont>
      <p:font typeface="Roboto"/>
      <p:regular r:id="rId34"/>
    </p:embeddedFont>
    <p:embeddedFont>
      <p:font typeface="Roboto"/>
      <p:regular r:id="rId35"/>
    </p:embeddedFont>
    <p:embeddedFont>
      <p:font typeface="Roboto"/>
      <p:regular r:id="rId36"/>
    </p:embeddedFont>
    <p:embeddedFont>
      <p:font typeface="Roboto"/>
      <p:regular r:id="rId37"/>
    </p:embeddedFont>
    <p:embeddedFont>
      <p:font typeface="Roboto"/>
      <p:regular r:id="rId38"/>
    </p:embeddedFont>
    <p:embeddedFont>
      <p:font typeface="Roboto"/>
      <p:regular r:id="rId39"/>
    </p:embeddedFont>
    <p:embeddedFont>
      <p:font typeface="Roboto"/>
      <p:regular r:id="rId40"/>
    </p:embeddedFont>
    <p:embeddedFont>
      <p:font typeface="Roboto"/>
      <p:regular r:id="rId41"/>
    </p:embeddedFont>
    <p:embeddedFont>
      <p:font typeface="Roboto"/>
      <p:regular r:id="rId42"/>
    </p:embeddedFont>
    <p:embeddedFont>
      <p:font typeface="Roboto"/>
      <p:regular r:id="rId43"/>
    </p:embeddedFont>
    <p:embeddedFont>
      <p:font typeface="Roboto"/>
      <p:regular r:id="rId44"/>
    </p:embeddedFont>
  </p:embeddedFon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7" Type="http://schemas.openxmlformats.org/officeDocument/2006/relationships/font" Target="fonts/font1.fntdata"/><Relationship Id="rId18" Type="http://schemas.openxmlformats.org/officeDocument/2006/relationships/font" Target="fonts/font2.fntdata"/><Relationship Id="rId19" Type="http://schemas.openxmlformats.org/officeDocument/2006/relationships/font" Target="fonts/font3.fntdata"/><Relationship Id="rId20" Type="http://schemas.openxmlformats.org/officeDocument/2006/relationships/font" Target="fonts/font4.fntdata"/><Relationship Id="rId21" Type="http://schemas.openxmlformats.org/officeDocument/2006/relationships/font" Target="fonts/font5.fntdata"/><Relationship Id="rId22" Type="http://schemas.openxmlformats.org/officeDocument/2006/relationships/font" Target="fonts/font6.fntdata"/><Relationship Id="rId23" Type="http://schemas.openxmlformats.org/officeDocument/2006/relationships/font" Target="fonts/font7.fntdata"/><Relationship Id="rId24" Type="http://schemas.openxmlformats.org/officeDocument/2006/relationships/font" Target="fonts/font8.fntdata"/><Relationship Id="rId25" Type="http://schemas.openxmlformats.org/officeDocument/2006/relationships/font" Target="fonts/font9.fntdata"/><Relationship Id="rId26" Type="http://schemas.openxmlformats.org/officeDocument/2006/relationships/font" Target="fonts/font10.fntdata"/><Relationship Id="rId27" Type="http://schemas.openxmlformats.org/officeDocument/2006/relationships/font" Target="fonts/font11.fntdata"/><Relationship Id="rId28" Type="http://schemas.openxmlformats.org/officeDocument/2006/relationships/font" Target="fonts/font12.fntdata"/><Relationship Id="rId29" Type="http://schemas.openxmlformats.org/officeDocument/2006/relationships/font" Target="fonts/font13.fntdata"/><Relationship Id="rId30" Type="http://schemas.openxmlformats.org/officeDocument/2006/relationships/font" Target="fonts/font14.fntdata"/><Relationship Id="rId31" Type="http://schemas.openxmlformats.org/officeDocument/2006/relationships/font" Target="fonts/font15.fntdata"/><Relationship Id="rId32" Type="http://schemas.openxmlformats.org/officeDocument/2006/relationships/font" Target="fonts/font16.fntdata"/><Relationship Id="rId33" Type="http://schemas.openxmlformats.org/officeDocument/2006/relationships/font" Target="fonts/font17.fntdata"/><Relationship Id="rId34" Type="http://schemas.openxmlformats.org/officeDocument/2006/relationships/font" Target="fonts/font18.fntdata"/><Relationship Id="rId35" Type="http://schemas.openxmlformats.org/officeDocument/2006/relationships/font" Target="fonts/font19.fntdata"/><Relationship Id="rId36" Type="http://schemas.openxmlformats.org/officeDocument/2006/relationships/font" Target="fonts/font20.fntdata"/><Relationship Id="rId37" Type="http://schemas.openxmlformats.org/officeDocument/2006/relationships/font" Target="fonts/font21.fntdata"/><Relationship Id="rId38" Type="http://schemas.openxmlformats.org/officeDocument/2006/relationships/font" Target="fonts/font22.fntdata"/><Relationship Id="rId39" Type="http://schemas.openxmlformats.org/officeDocument/2006/relationships/font" Target="fonts/font23.fntdata"/><Relationship Id="rId40" Type="http://schemas.openxmlformats.org/officeDocument/2006/relationships/font" Target="fonts/font24.fntdata"/><Relationship Id="rId41" Type="http://schemas.openxmlformats.org/officeDocument/2006/relationships/font" Target="fonts/font25.fntdata"/><Relationship Id="rId42" Type="http://schemas.openxmlformats.org/officeDocument/2006/relationships/font" Target="fonts/font26.fntdata"/><Relationship Id="rId43" Type="http://schemas.openxmlformats.org/officeDocument/2006/relationships/font" Target="fonts/font27.fntdata"/><Relationship Id="rId44" Type="http://schemas.openxmlformats.org/officeDocument/2006/relationships/font" Target="fonts/font28.fntdata"/></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10-1.png"/><Relationship Id="rId3"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11-1.png"/><Relationship Id="rId3"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2-1.png"/><Relationship Id="rId3"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3-1.png"/><Relationship Id="rId3"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4-1.png"/><Relationship Id="rId3"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5-1.png"/><Relationship Id="rId3"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6-1.png"/><Relationship Id="rId3"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7-1.png"/><Relationship Id="rId3"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8-1.png"/><Relationship Id="rId3"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9-1.png"/><Relationship Id="rId3"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75000"/>
            </a:srgbClr>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75000"/>
            </a:srgbClr>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75000"/>
            </a:srgbClr>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75000"/>
            </a:srgbClr>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75000"/>
            </a:srgbClr>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75000"/>
            </a:srgbClr>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75000"/>
            </a:srgbClr>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75000"/>
            </a:srgbClr>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75000"/>
            </a:srgbClr>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75000"/>
            </a:srgbClr>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2.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slideLayout" Target="../slideLayouts/slideLayout11.xml"/><Relationship Id="rId3"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slideLayout" Target="../slideLayouts/slideLayout3.xml"/><Relationship Id="rId3"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slideLayout" Target="../slideLayouts/slideLayout4.xml"/><Relationship Id="rId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slideLayout" Target="../slideLayouts/slideLayout6.xml"/><Relationship Id="rId3"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slideLayout" Target="../slideLayouts/slideLayout7.xml"/><Relationship Id="rId7"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slideLayout" Target="../slideLayouts/slideLayout8.xml"/><Relationship Id="rId3"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slideLayout" Target="../slideLayouts/slideLayout9.xml"/><Relationship Id="rId7"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slideLayout" Target="../slideLayouts/slideLayout10.xml"/><Relationship Id="rId3"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144000" y="0"/>
            <a:ext cx="5486400" cy="8229600"/>
          </a:xfrm>
          <a:prstGeom prst="rect">
            <a:avLst/>
          </a:prstGeom>
        </p:spPr>
      </p:pic>
      <p:sp>
        <p:nvSpPr>
          <p:cNvPr id="3" name="Text 0"/>
          <p:cNvSpPr/>
          <p:nvPr/>
        </p:nvSpPr>
        <p:spPr>
          <a:xfrm>
            <a:off x="793790" y="1733193"/>
            <a:ext cx="7556421" cy="1956435"/>
          </a:xfrm>
          <a:prstGeom prst="rect">
            <a:avLst/>
          </a:prstGeom>
          <a:noFill/>
          <a:ln/>
        </p:spPr>
        <p:txBody>
          <a:bodyPr wrap="square" lIns="0" tIns="0" rIns="0" bIns="0" rtlCol="0" anchor="t"/>
          <a:lstStyle/>
          <a:p>
            <a:pPr indent="0" marL="0">
              <a:lnSpc>
                <a:spcPts val="7700"/>
              </a:lnSpc>
              <a:buNone/>
            </a:pPr>
            <a:r>
              <a:rPr lang="en-US" sz="6150" dirty="0">
                <a:solidFill>
                  <a:srgbClr val="1B1B27"/>
                </a:solidFill>
                <a:latin typeface="Raleway" pitchFamily="34" charset="0"/>
                <a:ea typeface="Raleway" pitchFamily="34" charset="-122"/>
                <a:cs typeface="Raleway" pitchFamily="34" charset="-120"/>
              </a:rPr>
              <a:t>Introduction à Proxmox</a:t>
            </a:r>
            <a:endParaRPr lang="en-US" sz="6150" dirty="0"/>
          </a:p>
        </p:txBody>
      </p:sp>
      <p:sp>
        <p:nvSpPr>
          <p:cNvPr id="4" name="Text 1"/>
          <p:cNvSpPr/>
          <p:nvPr/>
        </p:nvSpPr>
        <p:spPr>
          <a:xfrm>
            <a:off x="793790" y="4029789"/>
            <a:ext cx="7556421" cy="1814513"/>
          </a:xfrm>
          <a:prstGeom prst="rect">
            <a:avLst/>
          </a:prstGeom>
          <a:noFill/>
          <a:ln/>
        </p:spPr>
        <p:txBody>
          <a:bodyPr wrap="square" lIns="0" tIns="0" rIns="0" bIns="0" rtlCol="0" anchor="t"/>
          <a:lstStyle/>
          <a:p>
            <a:pPr indent="0" marL="0">
              <a:lnSpc>
                <a:spcPts val="2850"/>
              </a:lnSpc>
              <a:buNone/>
            </a:pPr>
            <a:r>
              <a:rPr lang="en-US" sz="1750" dirty="0">
                <a:solidFill>
                  <a:srgbClr val="3C3939"/>
                </a:solidFill>
                <a:latin typeface="Roboto" pitchFamily="34" charset="0"/>
                <a:ea typeface="Roboto" pitchFamily="34" charset="-122"/>
                <a:cs typeface="Roboto" pitchFamily="34" charset="-120"/>
              </a:rPr>
              <a:t>Proxmox est une plateforme open source de virtualisation et de conteneurisation, permettant de gérer facilement les machines virtuelles et les conteneurs au sein d'une même infrastructure. Découvrons ensemble les fonctionnalités de sauvegarde offertes par Proxmox pour protéger vos données critiques.</a:t>
            </a:r>
            <a:endParaRPr lang="en-US" sz="1750" dirty="0"/>
          </a:p>
        </p:txBody>
      </p:sp>
      <p:sp>
        <p:nvSpPr>
          <p:cNvPr id="5" name="Shape 2"/>
          <p:cNvSpPr/>
          <p:nvPr/>
        </p:nvSpPr>
        <p:spPr>
          <a:xfrm>
            <a:off x="793790" y="6116360"/>
            <a:ext cx="362903" cy="362903"/>
          </a:xfrm>
          <a:prstGeom prst="roundRect">
            <a:avLst>
              <a:gd name="adj" fmla="val 25194296"/>
            </a:avLst>
          </a:prstGeom>
          <a:solidFill>
            <a:srgbClr val="A5921E"/>
          </a:solidFill>
          <a:ln w="7620">
            <a:solidFill>
              <a:srgbClr val="FFFFFF"/>
            </a:solidFill>
            <a:prstDash val="solid"/>
          </a:ln>
        </p:spPr>
      </p:sp>
      <p:sp>
        <p:nvSpPr>
          <p:cNvPr id="6" name="Text 3"/>
          <p:cNvSpPr/>
          <p:nvPr/>
        </p:nvSpPr>
        <p:spPr>
          <a:xfrm>
            <a:off x="917138" y="6248995"/>
            <a:ext cx="116086" cy="97512"/>
          </a:xfrm>
          <a:prstGeom prst="rect">
            <a:avLst/>
          </a:prstGeom>
          <a:noFill/>
          <a:ln/>
        </p:spPr>
        <p:txBody>
          <a:bodyPr wrap="none" lIns="0" tIns="0" rIns="0" bIns="0" rtlCol="0" anchor="t"/>
          <a:lstStyle/>
          <a:p>
            <a:pPr algn="ctr" indent="0" marL="0">
              <a:lnSpc>
                <a:spcPts val="750"/>
              </a:lnSpc>
              <a:buNone/>
            </a:pPr>
            <a:r>
              <a:rPr lang="en-US" sz="750" dirty="0">
                <a:solidFill>
                  <a:srgbClr val="3C3838"/>
                </a:solidFill>
                <a:latin typeface="Roboto Medium" pitchFamily="34" charset="0"/>
                <a:ea typeface="Roboto Medium" pitchFamily="34" charset="-122"/>
                <a:cs typeface="Roboto Medium" pitchFamily="34" charset="-120"/>
              </a:rPr>
              <a:t>LG</a:t>
            </a:r>
            <a:endParaRPr lang="en-US" sz="750" dirty="0"/>
          </a:p>
        </p:txBody>
      </p:sp>
      <p:sp>
        <p:nvSpPr>
          <p:cNvPr id="7" name="Text 4"/>
          <p:cNvSpPr/>
          <p:nvPr/>
        </p:nvSpPr>
        <p:spPr>
          <a:xfrm>
            <a:off x="1270040" y="6099453"/>
            <a:ext cx="3827859" cy="396835"/>
          </a:xfrm>
          <a:prstGeom prst="rect">
            <a:avLst/>
          </a:prstGeom>
          <a:noFill/>
          <a:ln/>
        </p:spPr>
        <p:txBody>
          <a:bodyPr wrap="none" lIns="0" tIns="0" rIns="0" bIns="0" rtlCol="0" anchor="t"/>
          <a:lstStyle/>
          <a:p>
            <a:pPr algn="l" indent="0" marL="0">
              <a:lnSpc>
                <a:spcPts val="3100"/>
              </a:lnSpc>
              <a:buNone/>
            </a:pPr>
            <a:r>
              <a:rPr lang="en-US" sz="2200" b="1" dirty="0">
                <a:solidFill>
                  <a:srgbClr val="3C3939"/>
                </a:solidFill>
                <a:latin typeface="Roboto Bold" pitchFamily="34" charset="0"/>
                <a:ea typeface="Roboto Bold" pitchFamily="34" charset="-122"/>
                <a:cs typeface="Roboto Bold" pitchFamily="34" charset="-120"/>
              </a:rPr>
              <a:t>by LOIC GERBELOT-BARILLON</a:t>
            </a:r>
            <a:endParaRPr lang="en-US" sz="2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5486400" cy="8229600"/>
          </a:xfrm>
          <a:prstGeom prst="rect">
            <a:avLst/>
          </a:prstGeom>
        </p:spPr>
      </p:pic>
      <p:sp>
        <p:nvSpPr>
          <p:cNvPr id="3" name="Text 0"/>
          <p:cNvSpPr/>
          <p:nvPr/>
        </p:nvSpPr>
        <p:spPr>
          <a:xfrm>
            <a:off x="6280190" y="933926"/>
            <a:ext cx="7556421" cy="1417558"/>
          </a:xfrm>
          <a:prstGeom prst="rect">
            <a:avLst/>
          </a:prstGeom>
          <a:noFill/>
          <a:ln/>
        </p:spPr>
        <p:txBody>
          <a:bodyPr wrap="square" lIns="0" tIns="0" rIns="0" bIns="0" rtlCol="0" anchor="t"/>
          <a:lstStyle/>
          <a:p>
            <a:pPr indent="0" marL="0">
              <a:lnSpc>
                <a:spcPts val="5550"/>
              </a:lnSpc>
              <a:buNone/>
            </a:pPr>
            <a:r>
              <a:rPr lang="en-US" sz="4450" dirty="0">
                <a:solidFill>
                  <a:srgbClr val="1B1B27"/>
                </a:solidFill>
                <a:latin typeface="Raleway" pitchFamily="34" charset="0"/>
                <a:ea typeface="Raleway" pitchFamily="34" charset="-122"/>
                <a:cs typeface="Raleway" pitchFamily="34" charset="-120"/>
              </a:rPr>
              <a:t>Bonnes pratiques et considérations de sécurité</a:t>
            </a:r>
            <a:endParaRPr lang="en-US" sz="4450" dirty="0"/>
          </a:p>
        </p:txBody>
      </p:sp>
      <p:sp>
        <p:nvSpPr>
          <p:cNvPr id="4" name="Shape 1"/>
          <p:cNvSpPr/>
          <p:nvPr/>
        </p:nvSpPr>
        <p:spPr>
          <a:xfrm>
            <a:off x="6280190" y="2946797"/>
            <a:ext cx="510302" cy="510302"/>
          </a:xfrm>
          <a:prstGeom prst="roundRect">
            <a:avLst>
              <a:gd name="adj" fmla="val 18669"/>
            </a:avLst>
          </a:prstGeom>
          <a:solidFill>
            <a:srgbClr val="E1E1EA"/>
          </a:solidFill>
          <a:ln w="7620">
            <a:solidFill>
              <a:srgbClr val="C7C7D0"/>
            </a:solidFill>
            <a:prstDash val="solid"/>
          </a:ln>
        </p:spPr>
      </p:sp>
      <p:sp>
        <p:nvSpPr>
          <p:cNvPr id="5" name="Text 2"/>
          <p:cNvSpPr/>
          <p:nvPr/>
        </p:nvSpPr>
        <p:spPr>
          <a:xfrm>
            <a:off x="6462474" y="3031808"/>
            <a:ext cx="145613" cy="340281"/>
          </a:xfrm>
          <a:prstGeom prst="rect">
            <a:avLst/>
          </a:prstGeom>
          <a:noFill/>
          <a:ln/>
        </p:spPr>
        <p:txBody>
          <a:bodyPr wrap="none" lIns="0" tIns="0" rIns="0" bIns="0" rtlCol="0" anchor="t"/>
          <a:lstStyle/>
          <a:p>
            <a:pPr algn="ctr" indent="0" marL="0">
              <a:lnSpc>
                <a:spcPts val="2650"/>
              </a:lnSpc>
              <a:buNone/>
            </a:pPr>
            <a:r>
              <a:rPr lang="en-US" sz="2650" dirty="0">
                <a:solidFill>
                  <a:srgbClr val="3C3939"/>
                </a:solidFill>
                <a:latin typeface="Raleway" pitchFamily="34" charset="0"/>
                <a:ea typeface="Raleway" pitchFamily="34" charset="-122"/>
                <a:cs typeface="Raleway" pitchFamily="34" charset="-120"/>
              </a:rPr>
              <a:t>1</a:t>
            </a:r>
            <a:endParaRPr lang="en-US" sz="2650" dirty="0"/>
          </a:p>
        </p:txBody>
      </p:sp>
      <p:sp>
        <p:nvSpPr>
          <p:cNvPr id="6" name="Text 3"/>
          <p:cNvSpPr/>
          <p:nvPr/>
        </p:nvSpPr>
        <p:spPr>
          <a:xfrm>
            <a:off x="7017306" y="2946797"/>
            <a:ext cx="2927747" cy="708660"/>
          </a:xfrm>
          <a:prstGeom prst="rect">
            <a:avLst/>
          </a:prstGeom>
          <a:noFill/>
          <a:ln/>
        </p:spPr>
        <p:txBody>
          <a:bodyPr wrap="square" lIns="0" tIns="0" rIns="0" bIns="0" rtlCol="0" anchor="t"/>
          <a:lstStyle/>
          <a:p>
            <a:pPr indent="0" marL="0">
              <a:lnSpc>
                <a:spcPts val="2750"/>
              </a:lnSpc>
              <a:buNone/>
            </a:pPr>
            <a:r>
              <a:rPr lang="en-US" sz="2200" dirty="0">
                <a:solidFill>
                  <a:srgbClr val="3C3939"/>
                </a:solidFill>
                <a:latin typeface="Raleway" pitchFamily="34" charset="0"/>
                <a:ea typeface="Raleway" pitchFamily="34" charset="-122"/>
                <a:cs typeface="Raleway" pitchFamily="34" charset="-120"/>
              </a:rPr>
              <a:t>Chiffrement des Sauvegardes</a:t>
            </a:r>
            <a:endParaRPr lang="en-US" sz="2200" dirty="0"/>
          </a:p>
        </p:txBody>
      </p:sp>
      <p:sp>
        <p:nvSpPr>
          <p:cNvPr id="7" name="Text 4"/>
          <p:cNvSpPr/>
          <p:nvPr/>
        </p:nvSpPr>
        <p:spPr>
          <a:xfrm>
            <a:off x="7017306" y="3791545"/>
            <a:ext cx="2927747" cy="1088708"/>
          </a:xfrm>
          <a:prstGeom prst="rect">
            <a:avLst/>
          </a:prstGeom>
          <a:noFill/>
          <a:ln/>
        </p:spPr>
        <p:txBody>
          <a:bodyPr wrap="square" lIns="0" tIns="0" rIns="0" bIns="0" rtlCol="0" anchor="t"/>
          <a:lstStyle/>
          <a:p>
            <a:pPr indent="0" marL="0">
              <a:lnSpc>
                <a:spcPts val="2850"/>
              </a:lnSpc>
              <a:buNone/>
            </a:pPr>
            <a:r>
              <a:rPr lang="en-US" sz="1750" dirty="0">
                <a:solidFill>
                  <a:srgbClr val="3C3939"/>
                </a:solidFill>
                <a:latin typeface="Roboto" pitchFamily="34" charset="0"/>
                <a:ea typeface="Roboto" pitchFamily="34" charset="-122"/>
                <a:cs typeface="Roboto" pitchFamily="34" charset="-120"/>
              </a:rPr>
              <a:t>Activer le chiffrement des sauvegardes pour protéger les données sensibles.</a:t>
            </a:r>
            <a:endParaRPr lang="en-US" sz="1750" dirty="0"/>
          </a:p>
        </p:txBody>
      </p:sp>
      <p:sp>
        <p:nvSpPr>
          <p:cNvPr id="8" name="Shape 5"/>
          <p:cNvSpPr/>
          <p:nvPr/>
        </p:nvSpPr>
        <p:spPr>
          <a:xfrm>
            <a:off x="10171867" y="2946797"/>
            <a:ext cx="510302" cy="510302"/>
          </a:xfrm>
          <a:prstGeom prst="roundRect">
            <a:avLst>
              <a:gd name="adj" fmla="val 18669"/>
            </a:avLst>
          </a:prstGeom>
          <a:solidFill>
            <a:srgbClr val="E1E1EA"/>
          </a:solidFill>
          <a:ln w="7620">
            <a:solidFill>
              <a:srgbClr val="C7C7D0"/>
            </a:solidFill>
            <a:prstDash val="solid"/>
          </a:ln>
        </p:spPr>
      </p:sp>
      <p:sp>
        <p:nvSpPr>
          <p:cNvPr id="9" name="Text 6"/>
          <p:cNvSpPr/>
          <p:nvPr/>
        </p:nvSpPr>
        <p:spPr>
          <a:xfrm>
            <a:off x="10338316" y="3031808"/>
            <a:ext cx="177284" cy="340281"/>
          </a:xfrm>
          <a:prstGeom prst="rect">
            <a:avLst/>
          </a:prstGeom>
          <a:noFill/>
          <a:ln/>
        </p:spPr>
        <p:txBody>
          <a:bodyPr wrap="none" lIns="0" tIns="0" rIns="0" bIns="0" rtlCol="0" anchor="t"/>
          <a:lstStyle/>
          <a:p>
            <a:pPr algn="ctr" indent="0" marL="0">
              <a:lnSpc>
                <a:spcPts val="2650"/>
              </a:lnSpc>
              <a:buNone/>
            </a:pPr>
            <a:r>
              <a:rPr lang="en-US" sz="2650" dirty="0">
                <a:solidFill>
                  <a:srgbClr val="3C3939"/>
                </a:solidFill>
                <a:latin typeface="Raleway" pitchFamily="34" charset="0"/>
                <a:ea typeface="Raleway" pitchFamily="34" charset="-122"/>
                <a:cs typeface="Raleway" pitchFamily="34" charset="-120"/>
              </a:rPr>
              <a:t>2</a:t>
            </a:r>
            <a:endParaRPr lang="en-US" sz="2650" dirty="0"/>
          </a:p>
        </p:txBody>
      </p:sp>
      <p:sp>
        <p:nvSpPr>
          <p:cNvPr id="10" name="Text 7"/>
          <p:cNvSpPr/>
          <p:nvPr/>
        </p:nvSpPr>
        <p:spPr>
          <a:xfrm>
            <a:off x="10908983" y="2946797"/>
            <a:ext cx="2835235" cy="354330"/>
          </a:xfrm>
          <a:prstGeom prst="rect">
            <a:avLst/>
          </a:prstGeom>
          <a:noFill/>
          <a:ln/>
        </p:spPr>
        <p:txBody>
          <a:bodyPr wrap="none" lIns="0" tIns="0" rIns="0" bIns="0" rtlCol="0" anchor="t"/>
          <a:lstStyle/>
          <a:p>
            <a:pPr indent="0" marL="0">
              <a:lnSpc>
                <a:spcPts val="2750"/>
              </a:lnSpc>
              <a:buNone/>
            </a:pPr>
            <a:r>
              <a:rPr lang="en-US" sz="2200" dirty="0">
                <a:solidFill>
                  <a:srgbClr val="3C3939"/>
                </a:solidFill>
                <a:latin typeface="Raleway" pitchFamily="34" charset="0"/>
                <a:ea typeface="Raleway" pitchFamily="34" charset="-122"/>
                <a:cs typeface="Raleway" pitchFamily="34" charset="-120"/>
              </a:rPr>
              <a:t>Gestion des Accès</a:t>
            </a:r>
            <a:endParaRPr lang="en-US" sz="2200" dirty="0"/>
          </a:p>
        </p:txBody>
      </p:sp>
      <p:sp>
        <p:nvSpPr>
          <p:cNvPr id="11" name="Text 8"/>
          <p:cNvSpPr/>
          <p:nvPr/>
        </p:nvSpPr>
        <p:spPr>
          <a:xfrm>
            <a:off x="10908983" y="3437215"/>
            <a:ext cx="2927747" cy="1088708"/>
          </a:xfrm>
          <a:prstGeom prst="rect">
            <a:avLst/>
          </a:prstGeom>
          <a:noFill/>
          <a:ln/>
        </p:spPr>
        <p:txBody>
          <a:bodyPr wrap="square" lIns="0" tIns="0" rIns="0" bIns="0" rtlCol="0" anchor="t"/>
          <a:lstStyle/>
          <a:p>
            <a:pPr indent="0" marL="0">
              <a:lnSpc>
                <a:spcPts val="2850"/>
              </a:lnSpc>
              <a:buNone/>
            </a:pPr>
            <a:r>
              <a:rPr lang="en-US" sz="1750" dirty="0">
                <a:solidFill>
                  <a:srgbClr val="3C3939"/>
                </a:solidFill>
                <a:latin typeface="Roboto" pitchFamily="34" charset="0"/>
                <a:ea typeface="Roboto" pitchFamily="34" charset="-122"/>
                <a:cs typeface="Roboto" pitchFamily="34" charset="-120"/>
              </a:rPr>
              <a:t>Restreindre l'accès aux sauvegardes aux utilisateurs autorisés uniquement.</a:t>
            </a:r>
            <a:endParaRPr lang="en-US" sz="1750" dirty="0"/>
          </a:p>
        </p:txBody>
      </p:sp>
      <p:sp>
        <p:nvSpPr>
          <p:cNvPr id="12" name="Shape 9"/>
          <p:cNvSpPr/>
          <p:nvPr/>
        </p:nvSpPr>
        <p:spPr>
          <a:xfrm>
            <a:off x="6280190" y="5362218"/>
            <a:ext cx="510302" cy="510302"/>
          </a:xfrm>
          <a:prstGeom prst="roundRect">
            <a:avLst>
              <a:gd name="adj" fmla="val 18669"/>
            </a:avLst>
          </a:prstGeom>
          <a:solidFill>
            <a:srgbClr val="E1E1EA"/>
          </a:solidFill>
          <a:ln w="7620">
            <a:solidFill>
              <a:srgbClr val="C7C7D0"/>
            </a:solidFill>
            <a:prstDash val="solid"/>
          </a:ln>
        </p:spPr>
      </p:sp>
      <p:sp>
        <p:nvSpPr>
          <p:cNvPr id="13" name="Text 10"/>
          <p:cNvSpPr/>
          <p:nvPr/>
        </p:nvSpPr>
        <p:spPr>
          <a:xfrm>
            <a:off x="6444496" y="5447228"/>
            <a:ext cx="181689" cy="340281"/>
          </a:xfrm>
          <a:prstGeom prst="rect">
            <a:avLst/>
          </a:prstGeom>
          <a:noFill/>
          <a:ln/>
        </p:spPr>
        <p:txBody>
          <a:bodyPr wrap="none" lIns="0" tIns="0" rIns="0" bIns="0" rtlCol="0" anchor="t"/>
          <a:lstStyle/>
          <a:p>
            <a:pPr algn="ctr" indent="0" marL="0">
              <a:lnSpc>
                <a:spcPts val="2650"/>
              </a:lnSpc>
              <a:buNone/>
            </a:pPr>
            <a:r>
              <a:rPr lang="en-US" sz="2650" dirty="0">
                <a:solidFill>
                  <a:srgbClr val="3C3939"/>
                </a:solidFill>
                <a:latin typeface="Raleway" pitchFamily="34" charset="0"/>
                <a:ea typeface="Raleway" pitchFamily="34" charset="-122"/>
                <a:cs typeface="Raleway" pitchFamily="34" charset="-120"/>
              </a:rPr>
              <a:t>3</a:t>
            </a:r>
            <a:endParaRPr lang="en-US" sz="2650" dirty="0"/>
          </a:p>
        </p:txBody>
      </p:sp>
      <p:sp>
        <p:nvSpPr>
          <p:cNvPr id="14" name="Text 11"/>
          <p:cNvSpPr/>
          <p:nvPr/>
        </p:nvSpPr>
        <p:spPr>
          <a:xfrm>
            <a:off x="7017306" y="5362218"/>
            <a:ext cx="2835235" cy="354330"/>
          </a:xfrm>
          <a:prstGeom prst="rect">
            <a:avLst/>
          </a:prstGeom>
          <a:noFill/>
          <a:ln/>
        </p:spPr>
        <p:txBody>
          <a:bodyPr wrap="none" lIns="0" tIns="0" rIns="0" bIns="0" rtlCol="0" anchor="t"/>
          <a:lstStyle/>
          <a:p>
            <a:pPr indent="0" marL="0">
              <a:lnSpc>
                <a:spcPts val="2750"/>
              </a:lnSpc>
              <a:buNone/>
            </a:pPr>
            <a:r>
              <a:rPr lang="en-US" sz="2200" dirty="0">
                <a:solidFill>
                  <a:srgbClr val="3C3939"/>
                </a:solidFill>
                <a:latin typeface="Raleway" pitchFamily="34" charset="0"/>
                <a:ea typeface="Raleway" pitchFamily="34" charset="-122"/>
                <a:cs typeface="Raleway" pitchFamily="34" charset="-120"/>
              </a:rPr>
              <a:t>Tests de Restauration</a:t>
            </a:r>
            <a:endParaRPr lang="en-US" sz="2200" dirty="0"/>
          </a:p>
        </p:txBody>
      </p:sp>
      <p:sp>
        <p:nvSpPr>
          <p:cNvPr id="15" name="Text 12"/>
          <p:cNvSpPr/>
          <p:nvPr/>
        </p:nvSpPr>
        <p:spPr>
          <a:xfrm>
            <a:off x="7017306" y="5852636"/>
            <a:ext cx="2927747" cy="1088708"/>
          </a:xfrm>
          <a:prstGeom prst="rect">
            <a:avLst/>
          </a:prstGeom>
          <a:noFill/>
          <a:ln/>
        </p:spPr>
        <p:txBody>
          <a:bodyPr wrap="square" lIns="0" tIns="0" rIns="0" bIns="0" rtlCol="0" anchor="t"/>
          <a:lstStyle/>
          <a:p>
            <a:pPr indent="0" marL="0">
              <a:lnSpc>
                <a:spcPts val="2850"/>
              </a:lnSpc>
              <a:buNone/>
            </a:pPr>
            <a:r>
              <a:rPr lang="en-US" sz="1750" dirty="0">
                <a:solidFill>
                  <a:srgbClr val="3C3939"/>
                </a:solidFill>
                <a:latin typeface="Roboto" pitchFamily="34" charset="0"/>
                <a:ea typeface="Roboto" pitchFamily="34" charset="-122"/>
                <a:cs typeface="Roboto" pitchFamily="34" charset="-120"/>
              </a:rPr>
              <a:t>Vérifier régulièrement la capacité de restaurer les sauvegardes avec succès.</a:t>
            </a:r>
            <a:endParaRPr lang="en-US" sz="1750" dirty="0"/>
          </a:p>
        </p:txBody>
      </p:sp>
      <p:sp>
        <p:nvSpPr>
          <p:cNvPr id="16" name="Shape 13"/>
          <p:cNvSpPr/>
          <p:nvPr/>
        </p:nvSpPr>
        <p:spPr>
          <a:xfrm>
            <a:off x="10171867" y="5362218"/>
            <a:ext cx="510302" cy="510302"/>
          </a:xfrm>
          <a:prstGeom prst="roundRect">
            <a:avLst>
              <a:gd name="adj" fmla="val 18669"/>
            </a:avLst>
          </a:prstGeom>
          <a:solidFill>
            <a:srgbClr val="E1E1EA"/>
          </a:solidFill>
          <a:ln w="7620">
            <a:solidFill>
              <a:srgbClr val="C7C7D0"/>
            </a:solidFill>
            <a:prstDash val="solid"/>
          </a:ln>
        </p:spPr>
      </p:sp>
      <p:sp>
        <p:nvSpPr>
          <p:cNvPr id="17" name="Text 14"/>
          <p:cNvSpPr/>
          <p:nvPr/>
        </p:nvSpPr>
        <p:spPr>
          <a:xfrm>
            <a:off x="10334149" y="5447228"/>
            <a:ext cx="185738" cy="340281"/>
          </a:xfrm>
          <a:prstGeom prst="rect">
            <a:avLst/>
          </a:prstGeom>
          <a:noFill/>
          <a:ln/>
        </p:spPr>
        <p:txBody>
          <a:bodyPr wrap="none" lIns="0" tIns="0" rIns="0" bIns="0" rtlCol="0" anchor="t"/>
          <a:lstStyle/>
          <a:p>
            <a:pPr algn="ctr" indent="0" marL="0">
              <a:lnSpc>
                <a:spcPts val="2650"/>
              </a:lnSpc>
              <a:buNone/>
            </a:pPr>
            <a:r>
              <a:rPr lang="en-US" sz="2650" dirty="0">
                <a:solidFill>
                  <a:srgbClr val="3C3939"/>
                </a:solidFill>
                <a:latin typeface="Raleway" pitchFamily="34" charset="0"/>
                <a:ea typeface="Raleway" pitchFamily="34" charset="-122"/>
                <a:cs typeface="Raleway" pitchFamily="34" charset="-120"/>
              </a:rPr>
              <a:t>4</a:t>
            </a:r>
            <a:endParaRPr lang="en-US" sz="2650" dirty="0"/>
          </a:p>
        </p:txBody>
      </p:sp>
      <p:sp>
        <p:nvSpPr>
          <p:cNvPr id="18" name="Text 15"/>
          <p:cNvSpPr/>
          <p:nvPr/>
        </p:nvSpPr>
        <p:spPr>
          <a:xfrm>
            <a:off x="10908983" y="5362218"/>
            <a:ext cx="2927747" cy="708660"/>
          </a:xfrm>
          <a:prstGeom prst="rect">
            <a:avLst/>
          </a:prstGeom>
          <a:noFill/>
          <a:ln/>
        </p:spPr>
        <p:txBody>
          <a:bodyPr wrap="square" lIns="0" tIns="0" rIns="0" bIns="0" rtlCol="0" anchor="t"/>
          <a:lstStyle/>
          <a:p>
            <a:pPr indent="0" marL="0">
              <a:lnSpc>
                <a:spcPts val="2750"/>
              </a:lnSpc>
              <a:buNone/>
            </a:pPr>
            <a:r>
              <a:rPr lang="en-US" sz="2200" dirty="0">
                <a:solidFill>
                  <a:srgbClr val="3C3939"/>
                </a:solidFill>
                <a:latin typeface="Raleway" pitchFamily="34" charset="0"/>
                <a:ea typeface="Raleway" pitchFamily="34" charset="-122"/>
                <a:cs typeface="Raleway" pitchFamily="34" charset="-120"/>
              </a:rPr>
              <a:t>Sauvegarde Hors Ligne</a:t>
            </a:r>
            <a:endParaRPr lang="en-US" sz="2200" dirty="0"/>
          </a:p>
        </p:txBody>
      </p:sp>
      <p:sp>
        <p:nvSpPr>
          <p:cNvPr id="19" name="Text 16"/>
          <p:cNvSpPr/>
          <p:nvPr/>
        </p:nvSpPr>
        <p:spPr>
          <a:xfrm>
            <a:off x="10908983" y="6206966"/>
            <a:ext cx="2927747" cy="1088708"/>
          </a:xfrm>
          <a:prstGeom prst="rect">
            <a:avLst/>
          </a:prstGeom>
          <a:noFill/>
          <a:ln/>
        </p:spPr>
        <p:txBody>
          <a:bodyPr wrap="square" lIns="0" tIns="0" rIns="0" bIns="0" rtlCol="0" anchor="t"/>
          <a:lstStyle/>
          <a:p>
            <a:pPr indent="0" marL="0">
              <a:lnSpc>
                <a:spcPts val="2850"/>
              </a:lnSpc>
              <a:buNone/>
            </a:pPr>
            <a:r>
              <a:rPr lang="en-US" sz="1750" dirty="0">
                <a:solidFill>
                  <a:srgbClr val="3C3939"/>
                </a:solidFill>
                <a:latin typeface="Roboto" pitchFamily="34" charset="0"/>
                <a:ea typeface="Roboto" pitchFamily="34" charset="-122"/>
                <a:cs typeface="Roboto" pitchFamily="34" charset="-120"/>
              </a:rPr>
              <a:t>Envisager une sauvegarde déconnectée pour une protection supplémentaire.</a:t>
            </a:r>
            <a:endParaRPr lang="en-US" sz="17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2835235"/>
          </a:xfrm>
          <a:prstGeom prst="rect">
            <a:avLst/>
          </a:prstGeom>
        </p:spPr>
      </p:pic>
      <p:sp>
        <p:nvSpPr>
          <p:cNvPr id="3" name="Text 0"/>
          <p:cNvSpPr/>
          <p:nvPr/>
        </p:nvSpPr>
        <p:spPr>
          <a:xfrm>
            <a:off x="793790" y="3909298"/>
            <a:ext cx="6536650" cy="708779"/>
          </a:xfrm>
          <a:prstGeom prst="rect">
            <a:avLst/>
          </a:prstGeom>
          <a:noFill/>
          <a:ln/>
        </p:spPr>
        <p:txBody>
          <a:bodyPr wrap="none" lIns="0" tIns="0" rIns="0" bIns="0" rtlCol="0" anchor="t"/>
          <a:lstStyle/>
          <a:p>
            <a:pPr indent="0" marL="0">
              <a:lnSpc>
                <a:spcPts val="5550"/>
              </a:lnSpc>
              <a:buNone/>
            </a:pPr>
            <a:r>
              <a:rPr lang="en-US" sz="4450" dirty="0">
                <a:solidFill>
                  <a:srgbClr val="1B1B27"/>
                </a:solidFill>
                <a:latin typeface="Raleway" pitchFamily="34" charset="0"/>
                <a:ea typeface="Raleway" pitchFamily="34" charset="-122"/>
                <a:cs typeface="Raleway" pitchFamily="34" charset="-120"/>
              </a:rPr>
              <a:t>Qu'est-ce que Proxmox ?</a:t>
            </a:r>
            <a:endParaRPr lang="en-US" sz="4450" dirty="0"/>
          </a:p>
        </p:txBody>
      </p:sp>
      <p:sp>
        <p:nvSpPr>
          <p:cNvPr id="4" name="Shape 1"/>
          <p:cNvSpPr/>
          <p:nvPr/>
        </p:nvSpPr>
        <p:spPr>
          <a:xfrm>
            <a:off x="793790" y="5213390"/>
            <a:ext cx="510302" cy="510302"/>
          </a:xfrm>
          <a:prstGeom prst="roundRect">
            <a:avLst>
              <a:gd name="adj" fmla="val 18669"/>
            </a:avLst>
          </a:prstGeom>
          <a:solidFill>
            <a:srgbClr val="E1E1EA"/>
          </a:solidFill>
          <a:ln w="7620">
            <a:solidFill>
              <a:srgbClr val="C7C7D0"/>
            </a:solidFill>
            <a:prstDash val="solid"/>
          </a:ln>
        </p:spPr>
      </p:sp>
      <p:sp>
        <p:nvSpPr>
          <p:cNvPr id="5" name="Text 2"/>
          <p:cNvSpPr/>
          <p:nvPr/>
        </p:nvSpPr>
        <p:spPr>
          <a:xfrm>
            <a:off x="976074" y="5298400"/>
            <a:ext cx="145613" cy="340281"/>
          </a:xfrm>
          <a:prstGeom prst="rect">
            <a:avLst/>
          </a:prstGeom>
          <a:noFill/>
          <a:ln/>
        </p:spPr>
        <p:txBody>
          <a:bodyPr wrap="none" lIns="0" tIns="0" rIns="0" bIns="0" rtlCol="0" anchor="t"/>
          <a:lstStyle/>
          <a:p>
            <a:pPr algn="ctr" indent="0" marL="0">
              <a:lnSpc>
                <a:spcPts val="2650"/>
              </a:lnSpc>
              <a:buNone/>
            </a:pPr>
            <a:r>
              <a:rPr lang="en-US" sz="2650" dirty="0">
                <a:solidFill>
                  <a:srgbClr val="3C3939"/>
                </a:solidFill>
                <a:latin typeface="Raleway" pitchFamily="34" charset="0"/>
                <a:ea typeface="Raleway" pitchFamily="34" charset="-122"/>
                <a:cs typeface="Raleway" pitchFamily="34" charset="-120"/>
              </a:rPr>
              <a:t>1</a:t>
            </a:r>
            <a:endParaRPr lang="en-US" sz="2650" dirty="0"/>
          </a:p>
        </p:txBody>
      </p:sp>
      <p:sp>
        <p:nvSpPr>
          <p:cNvPr id="6" name="Text 3"/>
          <p:cNvSpPr/>
          <p:nvPr/>
        </p:nvSpPr>
        <p:spPr>
          <a:xfrm>
            <a:off x="1530906" y="5213390"/>
            <a:ext cx="3459242" cy="708660"/>
          </a:xfrm>
          <a:prstGeom prst="rect">
            <a:avLst/>
          </a:prstGeom>
          <a:noFill/>
          <a:ln/>
        </p:spPr>
        <p:txBody>
          <a:bodyPr wrap="square" lIns="0" tIns="0" rIns="0" bIns="0" rtlCol="0" anchor="t"/>
          <a:lstStyle/>
          <a:p>
            <a:pPr indent="0" marL="0">
              <a:lnSpc>
                <a:spcPts val="2750"/>
              </a:lnSpc>
              <a:buNone/>
            </a:pPr>
            <a:r>
              <a:rPr lang="en-US" sz="2200" dirty="0">
                <a:solidFill>
                  <a:srgbClr val="3C3939"/>
                </a:solidFill>
                <a:latin typeface="Raleway" pitchFamily="34" charset="0"/>
                <a:ea typeface="Raleway" pitchFamily="34" charset="-122"/>
                <a:cs typeface="Raleway" pitchFamily="34" charset="-120"/>
              </a:rPr>
              <a:t>Plateforme de Virtualisation</a:t>
            </a:r>
            <a:endParaRPr lang="en-US" sz="2200" dirty="0"/>
          </a:p>
        </p:txBody>
      </p:sp>
      <p:sp>
        <p:nvSpPr>
          <p:cNvPr id="7" name="Text 4"/>
          <p:cNvSpPr/>
          <p:nvPr/>
        </p:nvSpPr>
        <p:spPr>
          <a:xfrm>
            <a:off x="1530906" y="6058138"/>
            <a:ext cx="3459242" cy="1088708"/>
          </a:xfrm>
          <a:prstGeom prst="rect">
            <a:avLst/>
          </a:prstGeom>
          <a:noFill/>
          <a:ln/>
        </p:spPr>
        <p:txBody>
          <a:bodyPr wrap="square" lIns="0" tIns="0" rIns="0" bIns="0" rtlCol="0" anchor="t"/>
          <a:lstStyle/>
          <a:p>
            <a:pPr indent="0" marL="0">
              <a:lnSpc>
                <a:spcPts val="2850"/>
              </a:lnSpc>
              <a:buNone/>
            </a:pPr>
            <a:r>
              <a:rPr lang="en-US" sz="1750" dirty="0">
                <a:solidFill>
                  <a:srgbClr val="3C3939"/>
                </a:solidFill>
                <a:latin typeface="Roboto" pitchFamily="34" charset="0"/>
                <a:ea typeface="Roboto" pitchFamily="34" charset="-122"/>
                <a:cs typeface="Roboto" pitchFamily="34" charset="-120"/>
              </a:rPr>
              <a:t>Proxmox permet de créer et de gérer des machines virtuelles basées sur la technologie KVM.</a:t>
            </a:r>
            <a:endParaRPr lang="en-US" sz="1750" dirty="0"/>
          </a:p>
        </p:txBody>
      </p:sp>
      <p:sp>
        <p:nvSpPr>
          <p:cNvPr id="8" name="Shape 5"/>
          <p:cNvSpPr/>
          <p:nvPr/>
        </p:nvSpPr>
        <p:spPr>
          <a:xfrm>
            <a:off x="5216962" y="5213390"/>
            <a:ext cx="510302" cy="510302"/>
          </a:xfrm>
          <a:prstGeom prst="roundRect">
            <a:avLst>
              <a:gd name="adj" fmla="val 18669"/>
            </a:avLst>
          </a:prstGeom>
          <a:solidFill>
            <a:srgbClr val="E1E1EA"/>
          </a:solidFill>
          <a:ln w="7620">
            <a:solidFill>
              <a:srgbClr val="C7C7D0"/>
            </a:solidFill>
            <a:prstDash val="solid"/>
          </a:ln>
        </p:spPr>
      </p:sp>
      <p:sp>
        <p:nvSpPr>
          <p:cNvPr id="9" name="Text 6"/>
          <p:cNvSpPr/>
          <p:nvPr/>
        </p:nvSpPr>
        <p:spPr>
          <a:xfrm>
            <a:off x="5383411" y="5298400"/>
            <a:ext cx="177284" cy="340281"/>
          </a:xfrm>
          <a:prstGeom prst="rect">
            <a:avLst/>
          </a:prstGeom>
          <a:noFill/>
          <a:ln/>
        </p:spPr>
        <p:txBody>
          <a:bodyPr wrap="none" lIns="0" tIns="0" rIns="0" bIns="0" rtlCol="0" anchor="t"/>
          <a:lstStyle/>
          <a:p>
            <a:pPr algn="ctr" indent="0" marL="0">
              <a:lnSpc>
                <a:spcPts val="2650"/>
              </a:lnSpc>
              <a:buNone/>
            </a:pPr>
            <a:r>
              <a:rPr lang="en-US" sz="2650" dirty="0">
                <a:solidFill>
                  <a:srgbClr val="3C3939"/>
                </a:solidFill>
                <a:latin typeface="Raleway" pitchFamily="34" charset="0"/>
                <a:ea typeface="Raleway" pitchFamily="34" charset="-122"/>
                <a:cs typeface="Raleway" pitchFamily="34" charset="-120"/>
              </a:rPr>
              <a:t>2</a:t>
            </a:r>
            <a:endParaRPr lang="en-US" sz="2650" dirty="0"/>
          </a:p>
        </p:txBody>
      </p:sp>
      <p:sp>
        <p:nvSpPr>
          <p:cNvPr id="10" name="Text 7"/>
          <p:cNvSpPr/>
          <p:nvPr/>
        </p:nvSpPr>
        <p:spPr>
          <a:xfrm>
            <a:off x="5954078" y="5213390"/>
            <a:ext cx="2835235" cy="354330"/>
          </a:xfrm>
          <a:prstGeom prst="rect">
            <a:avLst/>
          </a:prstGeom>
          <a:noFill/>
          <a:ln/>
        </p:spPr>
        <p:txBody>
          <a:bodyPr wrap="none" lIns="0" tIns="0" rIns="0" bIns="0" rtlCol="0" anchor="t"/>
          <a:lstStyle/>
          <a:p>
            <a:pPr indent="0" marL="0">
              <a:lnSpc>
                <a:spcPts val="2750"/>
              </a:lnSpc>
              <a:buNone/>
            </a:pPr>
            <a:r>
              <a:rPr lang="en-US" sz="2200" dirty="0">
                <a:solidFill>
                  <a:srgbClr val="3C3939"/>
                </a:solidFill>
                <a:latin typeface="Raleway" pitchFamily="34" charset="0"/>
                <a:ea typeface="Raleway" pitchFamily="34" charset="-122"/>
                <a:cs typeface="Raleway" pitchFamily="34" charset="-120"/>
              </a:rPr>
              <a:t>Conteneurisation LXC</a:t>
            </a:r>
            <a:endParaRPr lang="en-US" sz="2200" dirty="0"/>
          </a:p>
        </p:txBody>
      </p:sp>
      <p:sp>
        <p:nvSpPr>
          <p:cNvPr id="11" name="Text 8"/>
          <p:cNvSpPr/>
          <p:nvPr/>
        </p:nvSpPr>
        <p:spPr>
          <a:xfrm>
            <a:off x="5954078" y="5703808"/>
            <a:ext cx="3459242" cy="1451610"/>
          </a:xfrm>
          <a:prstGeom prst="rect">
            <a:avLst/>
          </a:prstGeom>
          <a:noFill/>
          <a:ln/>
        </p:spPr>
        <p:txBody>
          <a:bodyPr wrap="square" lIns="0" tIns="0" rIns="0" bIns="0" rtlCol="0" anchor="t"/>
          <a:lstStyle/>
          <a:p>
            <a:pPr indent="0" marL="0">
              <a:lnSpc>
                <a:spcPts val="2850"/>
              </a:lnSpc>
              <a:buNone/>
            </a:pPr>
            <a:r>
              <a:rPr lang="en-US" sz="1750" dirty="0">
                <a:solidFill>
                  <a:srgbClr val="3C3939"/>
                </a:solidFill>
                <a:latin typeface="Roboto" pitchFamily="34" charset="0"/>
                <a:ea typeface="Roboto" pitchFamily="34" charset="-122"/>
                <a:cs typeface="Roboto" pitchFamily="34" charset="-120"/>
              </a:rPr>
              <a:t>En plus des VMs, Proxmox prend en charge les conteneurs Linux LXC pour une utilisation plus légère.</a:t>
            </a:r>
            <a:endParaRPr lang="en-US" sz="1750" dirty="0"/>
          </a:p>
        </p:txBody>
      </p:sp>
      <p:sp>
        <p:nvSpPr>
          <p:cNvPr id="12" name="Shape 9"/>
          <p:cNvSpPr/>
          <p:nvPr/>
        </p:nvSpPr>
        <p:spPr>
          <a:xfrm>
            <a:off x="9640133" y="5213390"/>
            <a:ext cx="510302" cy="510302"/>
          </a:xfrm>
          <a:prstGeom prst="roundRect">
            <a:avLst>
              <a:gd name="adj" fmla="val 18669"/>
            </a:avLst>
          </a:prstGeom>
          <a:solidFill>
            <a:srgbClr val="E1E1EA"/>
          </a:solidFill>
          <a:ln w="7620">
            <a:solidFill>
              <a:srgbClr val="C7C7D0"/>
            </a:solidFill>
            <a:prstDash val="solid"/>
          </a:ln>
        </p:spPr>
      </p:sp>
      <p:sp>
        <p:nvSpPr>
          <p:cNvPr id="13" name="Text 10"/>
          <p:cNvSpPr/>
          <p:nvPr/>
        </p:nvSpPr>
        <p:spPr>
          <a:xfrm>
            <a:off x="9804440" y="5298400"/>
            <a:ext cx="181689" cy="340281"/>
          </a:xfrm>
          <a:prstGeom prst="rect">
            <a:avLst/>
          </a:prstGeom>
          <a:noFill/>
          <a:ln/>
        </p:spPr>
        <p:txBody>
          <a:bodyPr wrap="none" lIns="0" tIns="0" rIns="0" bIns="0" rtlCol="0" anchor="t"/>
          <a:lstStyle/>
          <a:p>
            <a:pPr algn="ctr" indent="0" marL="0">
              <a:lnSpc>
                <a:spcPts val="2650"/>
              </a:lnSpc>
              <a:buNone/>
            </a:pPr>
            <a:r>
              <a:rPr lang="en-US" sz="2650" dirty="0">
                <a:solidFill>
                  <a:srgbClr val="3C3939"/>
                </a:solidFill>
                <a:latin typeface="Raleway" pitchFamily="34" charset="0"/>
                <a:ea typeface="Raleway" pitchFamily="34" charset="-122"/>
                <a:cs typeface="Raleway" pitchFamily="34" charset="-120"/>
              </a:rPr>
              <a:t>3</a:t>
            </a:r>
            <a:endParaRPr lang="en-US" sz="2650" dirty="0"/>
          </a:p>
        </p:txBody>
      </p:sp>
      <p:sp>
        <p:nvSpPr>
          <p:cNvPr id="14" name="Text 11"/>
          <p:cNvSpPr/>
          <p:nvPr/>
        </p:nvSpPr>
        <p:spPr>
          <a:xfrm>
            <a:off x="10377249" y="5213390"/>
            <a:ext cx="2941439" cy="354330"/>
          </a:xfrm>
          <a:prstGeom prst="rect">
            <a:avLst/>
          </a:prstGeom>
          <a:noFill/>
          <a:ln/>
        </p:spPr>
        <p:txBody>
          <a:bodyPr wrap="none" lIns="0" tIns="0" rIns="0" bIns="0" rtlCol="0" anchor="t"/>
          <a:lstStyle/>
          <a:p>
            <a:pPr indent="0" marL="0">
              <a:lnSpc>
                <a:spcPts val="2750"/>
              </a:lnSpc>
              <a:buNone/>
            </a:pPr>
            <a:r>
              <a:rPr lang="en-US" sz="2200" dirty="0">
                <a:solidFill>
                  <a:srgbClr val="3C3939"/>
                </a:solidFill>
                <a:latin typeface="Raleway" pitchFamily="34" charset="0"/>
                <a:ea typeface="Raleway" pitchFamily="34" charset="-122"/>
                <a:cs typeface="Raleway" pitchFamily="34" charset="-120"/>
              </a:rPr>
              <a:t>Interface Web Intuitive</a:t>
            </a:r>
            <a:endParaRPr lang="en-US" sz="2200" dirty="0"/>
          </a:p>
        </p:txBody>
      </p:sp>
      <p:sp>
        <p:nvSpPr>
          <p:cNvPr id="15" name="Text 12"/>
          <p:cNvSpPr/>
          <p:nvPr/>
        </p:nvSpPr>
        <p:spPr>
          <a:xfrm>
            <a:off x="10377249" y="5703808"/>
            <a:ext cx="3459242" cy="1451610"/>
          </a:xfrm>
          <a:prstGeom prst="rect">
            <a:avLst/>
          </a:prstGeom>
          <a:noFill/>
          <a:ln/>
        </p:spPr>
        <p:txBody>
          <a:bodyPr wrap="square" lIns="0" tIns="0" rIns="0" bIns="0" rtlCol="0" anchor="t"/>
          <a:lstStyle/>
          <a:p>
            <a:pPr indent="0" marL="0">
              <a:lnSpc>
                <a:spcPts val="2850"/>
              </a:lnSpc>
              <a:buNone/>
            </a:pPr>
            <a:r>
              <a:rPr lang="en-US" sz="1750" dirty="0">
                <a:solidFill>
                  <a:srgbClr val="3C3939"/>
                </a:solidFill>
                <a:latin typeface="Roboto" pitchFamily="34" charset="0"/>
                <a:ea typeface="Roboto" pitchFamily="34" charset="-122"/>
                <a:cs typeface="Roboto" pitchFamily="34" charset="-120"/>
              </a:rPr>
              <a:t>L'interface web de Proxmox facilite la gestion de l'infrastructure virtuelle de manière centralisée.</a:t>
            </a:r>
            <a:endParaRPr lang="en-US" sz="17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2470785"/>
          </a:xfrm>
          <a:prstGeom prst="rect">
            <a:avLst/>
          </a:prstGeom>
        </p:spPr>
      </p:pic>
      <p:sp>
        <p:nvSpPr>
          <p:cNvPr id="3" name="Text 0"/>
          <p:cNvSpPr/>
          <p:nvPr/>
        </p:nvSpPr>
        <p:spPr>
          <a:xfrm>
            <a:off x="691753" y="3015139"/>
            <a:ext cx="13246894" cy="1235393"/>
          </a:xfrm>
          <a:prstGeom prst="rect">
            <a:avLst/>
          </a:prstGeom>
          <a:noFill/>
          <a:ln/>
        </p:spPr>
        <p:txBody>
          <a:bodyPr wrap="square" lIns="0" tIns="0" rIns="0" bIns="0" rtlCol="0" anchor="t"/>
          <a:lstStyle/>
          <a:p>
            <a:pPr indent="0" marL="0">
              <a:lnSpc>
                <a:spcPts val="4850"/>
              </a:lnSpc>
              <a:buNone/>
            </a:pPr>
            <a:r>
              <a:rPr lang="en-US" sz="3850" dirty="0">
                <a:solidFill>
                  <a:srgbClr val="1B1B27"/>
                </a:solidFill>
                <a:latin typeface="Raleway" pitchFamily="34" charset="0"/>
                <a:ea typeface="Raleway" pitchFamily="34" charset="-122"/>
                <a:cs typeface="Raleway" pitchFamily="34" charset="-120"/>
              </a:rPr>
              <a:t>Importance des sauvegardes dans un environnement Proxmox</a:t>
            </a:r>
            <a:endParaRPr lang="en-US" sz="3850" dirty="0"/>
          </a:p>
        </p:txBody>
      </p:sp>
      <p:sp>
        <p:nvSpPr>
          <p:cNvPr id="4" name="Shape 1"/>
          <p:cNvSpPr/>
          <p:nvPr/>
        </p:nvSpPr>
        <p:spPr>
          <a:xfrm>
            <a:off x="691753" y="4546997"/>
            <a:ext cx="6524625" cy="1470303"/>
          </a:xfrm>
          <a:prstGeom prst="roundRect">
            <a:avLst>
              <a:gd name="adj" fmla="val 5647"/>
            </a:avLst>
          </a:prstGeom>
          <a:solidFill>
            <a:srgbClr val="E1E1EA"/>
          </a:solidFill>
          <a:ln w="7620">
            <a:solidFill>
              <a:srgbClr val="C7C7D0"/>
            </a:solidFill>
            <a:prstDash val="solid"/>
          </a:ln>
        </p:spPr>
      </p:sp>
      <p:sp>
        <p:nvSpPr>
          <p:cNvPr id="5" name="Text 2"/>
          <p:cNvSpPr/>
          <p:nvPr/>
        </p:nvSpPr>
        <p:spPr>
          <a:xfrm>
            <a:off x="897017" y="4752261"/>
            <a:ext cx="2507456" cy="308729"/>
          </a:xfrm>
          <a:prstGeom prst="rect">
            <a:avLst/>
          </a:prstGeom>
          <a:noFill/>
          <a:ln/>
        </p:spPr>
        <p:txBody>
          <a:bodyPr wrap="none" lIns="0" tIns="0" rIns="0" bIns="0" rtlCol="0" anchor="t"/>
          <a:lstStyle/>
          <a:p>
            <a:pPr indent="0" marL="0">
              <a:lnSpc>
                <a:spcPts val="2400"/>
              </a:lnSpc>
              <a:buNone/>
            </a:pPr>
            <a:r>
              <a:rPr lang="en-US" sz="1900" dirty="0">
                <a:solidFill>
                  <a:srgbClr val="3C3939"/>
                </a:solidFill>
                <a:latin typeface="Raleway" pitchFamily="34" charset="0"/>
                <a:ea typeface="Raleway" pitchFamily="34" charset="-122"/>
                <a:cs typeface="Raleway" pitchFamily="34" charset="-120"/>
              </a:rPr>
              <a:t>Sécurité des Données</a:t>
            </a:r>
            <a:endParaRPr lang="en-US" sz="1900" dirty="0"/>
          </a:p>
        </p:txBody>
      </p:sp>
      <p:sp>
        <p:nvSpPr>
          <p:cNvPr id="6" name="Text 3"/>
          <p:cNvSpPr/>
          <p:nvPr/>
        </p:nvSpPr>
        <p:spPr>
          <a:xfrm>
            <a:off x="897017" y="5179576"/>
            <a:ext cx="6114098" cy="632460"/>
          </a:xfrm>
          <a:prstGeom prst="rect">
            <a:avLst/>
          </a:prstGeom>
          <a:noFill/>
          <a:ln/>
        </p:spPr>
        <p:txBody>
          <a:bodyPr wrap="square" lIns="0" tIns="0" rIns="0" bIns="0" rtlCol="0" anchor="t"/>
          <a:lstStyle/>
          <a:p>
            <a:pPr indent="0" marL="0">
              <a:lnSpc>
                <a:spcPts val="2450"/>
              </a:lnSpc>
              <a:buNone/>
            </a:pPr>
            <a:r>
              <a:rPr lang="en-US" sz="1550" dirty="0">
                <a:solidFill>
                  <a:srgbClr val="3C3939"/>
                </a:solidFill>
                <a:latin typeface="Roboto" pitchFamily="34" charset="0"/>
                <a:ea typeface="Roboto" pitchFamily="34" charset="-122"/>
                <a:cs typeface="Roboto" pitchFamily="34" charset="-120"/>
              </a:rPr>
              <a:t>Les sauvegardes permettent de protéger les données critiques contre les pannes matérielles, les erreurs humaines ou les attaques.</a:t>
            </a:r>
            <a:endParaRPr lang="en-US" sz="1550" dirty="0"/>
          </a:p>
        </p:txBody>
      </p:sp>
      <p:sp>
        <p:nvSpPr>
          <p:cNvPr id="7" name="Shape 4"/>
          <p:cNvSpPr/>
          <p:nvPr/>
        </p:nvSpPr>
        <p:spPr>
          <a:xfrm>
            <a:off x="7414022" y="4546997"/>
            <a:ext cx="6524625" cy="1470303"/>
          </a:xfrm>
          <a:prstGeom prst="roundRect">
            <a:avLst>
              <a:gd name="adj" fmla="val 5647"/>
            </a:avLst>
          </a:prstGeom>
          <a:solidFill>
            <a:srgbClr val="E1E1EA"/>
          </a:solidFill>
          <a:ln w="7620">
            <a:solidFill>
              <a:srgbClr val="C7C7D0"/>
            </a:solidFill>
            <a:prstDash val="solid"/>
          </a:ln>
        </p:spPr>
      </p:sp>
      <p:sp>
        <p:nvSpPr>
          <p:cNvPr id="8" name="Text 5"/>
          <p:cNvSpPr/>
          <p:nvPr/>
        </p:nvSpPr>
        <p:spPr>
          <a:xfrm>
            <a:off x="7619286" y="4752261"/>
            <a:ext cx="2537817" cy="308729"/>
          </a:xfrm>
          <a:prstGeom prst="rect">
            <a:avLst/>
          </a:prstGeom>
          <a:noFill/>
          <a:ln/>
        </p:spPr>
        <p:txBody>
          <a:bodyPr wrap="none" lIns="0" tIns="0" rIns="0" bIns="0" rtlCol="0" anchor="t"/>
          <a:lstStyle/>
          <a:p>
            <a:pPr indent="0" marL="0">
              <a:lnSpc>
                <a:spcPts val="2400"/>
              </a:lnSpc>
              <a:buNone/>
            </a:pPr>
            <a:r>
              <a:rPr lang="en-US" sz="1900" dirty="0">
                <a:solidFill>
                  <a:srgbClr val="3C3939"/>
                </a:solidFill>
                <a:latin typeface="Raleway" pitchFamily="34" charset="0"/>
                <a:ea typeface="Raleway" pitchFamily="34" charset="-122"/>
                <a:cs typeface="Raleway" pitchFamily="34" charset="-120"/>
              </a:rPr>
              <a:t>Reprise après Incident</a:t>
            </a:r>
            <a:endParaRPr lang="en-US" sz="1900" dirty="0"/>
          </a:p>
        </p:txBody>
      </p:sp>
      <p:sp>
        <p:nvSpPr>
          <p:cNvPr id="9" name="Text 6"/>
          <p:cNvSpPr/>
          <p:nvPr/>
        </p:nvSpPr>
        <p:spPr>
          <a:xfrm>
            <a:off x="7619286" y="5179576"/>
            <a:ext cx="6114098" cy="632460"/>
          </a:xfrm>
          <a:prstGeom prst="rect">
            <a:avLst/>
          </a:prstGeom>
          <a:noFill/>
          <a:ln/>
        </p:spPr>
        <p:txBody>
          <a:bodyPr wrap="square" lIns="0" tIns="0" rIns="0" bIns="0" rtlCol="0" anchor="t"/>
          <a:lstStyle/>
          <a:p>
            <a:pPr indent="0" marL="0">
              <a:lnSpc>
                <a:spcPts val="2450"/>
              </a:lnSpc>
              <a:buNone/>
            </a:pPr>
            <a:r>
              <a:rPr lang="en-US" sz="1550" dirty="0">
                <a:solidFill>
                  <a:srgbClr val="3C3939"/>
                </a:solidFill>
                <a:latin typeface="Roboto" pitchFamily="34" charset="0"/>
                <a:ea typeface="Roboto" pitchFamily="34" charset="-122"/>
                <a:cs typeface="Roboto" pitchFamily="34" charset="-120"/>
              </a:rPr>
              <a:t>En cas de problème, les sauvegardes assurent la possibilité de restaurer rapidement l'environnement Proxmox à un état fonctionnel.</a:t>
            </a:r>
            <a:endParaRPr lang="en-US" sz="1550" dirty="0"/>
          </a:p>
        </p:txBody>
      </p:sp>
      <p:sp>
        <p:nvSpPr>
          <p:cNvPr id="10" name="Shape 7"/>
          <p:cNvSpPr/>
          <p:nvPr/>
        </p:nvSpPr>
        <p:spPr>
          <a:xfrm>
            <a:off x="691753" y="6214943"/>
            <a:ext cx="6524625" cy="1470303"/>
          </a:xfrm>
          <a:prstGeom prst="roundRect">
            <a:avLst>
              <a:gd name="adj" fmla="val 5647"/>
            </a:avLst>
          </a:prstGeom>
          <a:solidFill>
            <a:srgbClr val="E1E1EA"/>
          </a:solidFill>
          <a:ln w="7620">
            <a:solidFill>
              <a:srgbClr val="C7C7D0"/>
            </a:solidFill>
            <a:prstDash val="solid"/>
          </a:ln>
        </p:spPr>
      </p:sp>
      <p:sp>
        <p:nvSpPr>
          <p:cNvPr id="11" name="Text 8"/>
          <p:cNvSpPr/>
          <p:nvPr/>
        </p:nvSpPr>
        <p:spPr>
          <a:xfrm>
            <a:off x="897017" y="6420207"/>
            <a:ext cx="3019782" cy="308729"/>
          </a:xfrm>
          <a:prstGeom prst="rect">
            <a:avLst/>
          </a:prstGeom>
          <a:noFill/>
          <a:ln/>
        </p:spPr>
        <p:txBody>
          <a:bodyPr wrap="none" lIns="0" tIns="0" rIns="0" bIns="0" rtlCol="0" anchor="t"/>
          <a:lstStyle/>
          <a:p>
            <a:pPr indent="0" marL="0">
              <a:lnSpc>
                <a:spcPts val="2400"/>
              </a:lnSpc>
              <a:buNone/>
            </a:pPr>
            <a:r>
              <a:rPr lang="en-US" sz="1900" dirty="0">
                <a:solidFill>
                  <a:srgbClr val="3C3939"/>
                </a:solidFill>
                <a:latin typeface="Raleway" pitchFamily="34" charset="0"/>
                <a:ea typeface="Raleway" pitchFamily="34" charset="-122"/>
                <a:cs typeface="Raleway" pitchFamily="34" charset="-120"/>
              </a:rPr>
              <a:t>Conformité Réglementaire</a:t>
            </a:r>
            <a:endParaRPr lang="en-US" sz="1900" dirty="0"/>
          </a:p>
        </p:txBody>
      </p:sp>
      <p:sp>
        <p:nvSpPr>
          <p:cNvPr id="12" name="Text 9"/>
          <p:cNvSpPr/>
          <p:nvPr/>
        </p:nvSpPr>
        <p:spPr>
          <a:xfrm>
            <a:off x="897017" y="6847523"/>
            <a:ext cx="6114098" cy="632460"/>
          </a:xfrm>
          <a:prstGeom prst="rect">
            <a:avLst/>
          </a:prstGeom>
          <a:noFill/>
          <a:ln/>
        </p:spPr>
        <p:txBody>
          <a:bodyPr wrap="square" lIns="0" tIns="0" rIns="0" bIns="0" rtlCol="0" anchor="t"/>
          <a:lstStyle/>
          <a:p>
            <a:pPr indent="0" marL="0">
              <a:lnSpc>
                <a:spcPts val="2450"/>
              </a:lnSpc>
              <a:buNone/>
            </a:pPr>
            <a:r>
              <a:rPr lang="en-US" sz="1550" dirty="0">
                <a:solidFill>
                  <a:srgbClr val="3C3939"/>
                </a:solidFill>
                <a:latin typeface="Roboto" pitchFamily="34" charset="0"/>
                <a:ea typeface="Roboto" pitchFamily="34" charset="-122"/>
                <a:cs typeface="Roboto" pitchFamily="34" charset="-120"/>
              </a:rPr>
              <a:t>Certaines réglementations exigent la mise en place de procédures de sauvegarde robustes pour préserver la confidentialité des données.</a:t>
            </a:r>
            <a:endParaRPr lang="en-US" sz="1550" dirty="0"/>
          </a:p>
        </p:txBody>
      </p:sp>
      <p:sp>
        <p:nvSpPr>
          <p:cNvPr id="13" name="Shape 10"/>
          <p:cNvSpPr/>
          <p:nvPr/>
        </p:nvSpPr>
        <p:spPr>
          <a:xfrm>
            <a:off x="7414022" y="6214943"/>
            <a:ext cx="6524625" cy="1470303"/>
          </a:xfrm>
          <a:prstGeom prst="roundRect">
            <a:avLst>
              <a:gd name="adj" fmla="val 5647"/>
            </a:avLst>
          </a:prstGeom>
          <a:solidFill>
            <a:srgbClr val="E1E1EA"/>
          </a:solidFill>
          <a:ln w="7620">
            <a:solidFill>
              <a:srgbClr val="C7C7D0"/>
            </a:solidFill>
            <a:prstDash val="solid"/>
          </a:ln>
        </p:spPr>
      </p:sp>
      <p:sp>
        <p:nvSpPr>
          <p:cNvPr id="14" name="Text 11"/>
          <p:cNvSpPr/>
          <p:nvPr/>
        </p:nvSpPr>
        <p:spPr>
          <a:xfrm>
            <a:off x="7619286" y="6420207"/>
            <a:ext cx="2641283" cy="308729"/>
          </a:xfrm>
          <a:prstGeom prst="rect">
            <a:avLst/>
          </a:prstGeom>
          <a:noFill/>
          <a:ln/>
        </p:spPr>
        <p:txBody>
          <a:bodyPr wrap="none" lIns="0" tIns="0" rIns="0" bIns="0" rtlCol="0" anchor="t"/>
          <a:lstStyle/>
          <a:p>
            <a:pPr indent="0" marL="0">
              <a:lnSpc>
                <a:spcPts val="2400"/>
              </a:lnSpc>
              <a:buNone/>
            </a:pPr>
            <a:r>
              <a:rPr lang="en-US" sz="1900" dirty="0">
                <a:solidFill>
                  <a:srgbClr val="3C3939"/>
                </a:solidFill>
                <a:latin typeface="Raleway" pitchFamily="34" charset="0"/>
                <a:ea typeface="Raleway" pitchFamily="34" charset="-122"/>
                <a:cs typeface="Raleway" pitchFamily="34" charset="-120"/>
              </a:rPr>
              <a:t>Optimisation des Coûts</a:t>
            </a:r>
            <a:endParaRPr lang="en-US" sz="1900" dirty="0"/>
          </a:p>
        </p:txBody>
      </p:sp>
      <p:sp>
        <p:nvSpPr>
          <p:cNvPr id="15" name="Text 12"/>
          <p:cNvSpPr/>
          <p:nvPr/>
        </p:nvSpPr>
        <p:spPr>
          <a:xfrm>
            <a:off x="7619286" y="6847523"/>
            <a:ext cx="6114098" cy="632460"/>
          </a:xfrm>
          <a:prstGeom prst="rect">
            <a:avLst/>
          </a:prstGeom>
          <a:noFill/>
          <a:ln/>
        </p:spPr>
        <p:txBody>
          <a:bodyPr wrap="square" lIns="0" tIns="0" rIns="0" bIns="0" rtlCol="0" anchor="t"/>
          <a:lstStyle/>
          <a:p>
            <a:pPr indent="0" marL="0">
              <a:lnSpc>
                <a:spcPts val="2450"/>
              </a:lnSpc>
              <a:buNone/>
            </a:pPr>
            <a:r>
              <a:rPr lang="en-US" sz="1550" dirty="0">
                <a:solidFill>
                  <a:srgbClr val="3C3939"/>
                </a:solidFill>
                <a:latin typeface="Roboto" pitchFamily="34" charset="0"/>
                <a:ea typeface="Roboto" pitchFamily="34" charset="-122"/>
                <a:cs typeface="Roboto" pitchFamily="34" charset="-120"/>
              </a:rPr>
              <a:t>Les sauvegardes évitent les coûts liés à la perte de données et permettent une reprise rapide de l'activité.</a:t>
            </a:r>
            <a:endParaRPr lang="en-US" sz="15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793790" y="2181344"/>
            <a:ext cx="12878276" cy="708779"/>
          </a:xfrm>
          <a:prstGeom prst="rect">
            <a:avLst/>
          </a:prstGeom>
          <a:noFill/>
          <a:ln/>
        </p:spPr>
        <p:txBody>
          <a:bodyPr wrap="none" lIns="0" tIns="0" rIns="0" bIns="0" rtlCol="0" anchor="t"/>
          <a:lstStyle/>
          <a:p>
            <a:pPr indent="0" marL="0">
              <a:lnSpc>
                <a:spcPts val="5550"/>
              </a:lnSpc>
              <a:buNone/>
            </a:pPr>
            <a:r>
              <a:rPr lang="en-US" sz="4450" dirty="0">
                <a:solidFill>
                  <a:srgbClr val="1B1B27"/>
                </a:solidFill>
                <a:latin typeface="Raleway" pitchFamily="34" charset="0"/>
                <a:ea typeface="Raleway" pitchFamily="34" charset="-122"/>
                <a:cs typeface="Raleway" pitchFamily="34" charset="-120"/>
              </a:rPr>
              <a:t>Types de sauvegardes disponibles dans Proxmox</a:t>
            </a:r>
            <a:endParaRPr lang="en-US" sz="4450" dirty="0"/>
          </a:p>
        </p:txBody>
      </p:sp>
      <p:sp>
        <p:nvSpPr>
          <p:cNvPr id="3" name="Text 1"/>
          <p:cNvSpPr/>
          <p:nvPr/>
        </p:nvSpPr>
        <p:spPr>
          <a:xfrm>
            <a:off x="793790" y="3457099"/>
            <a:ext cx="3978116" cy="708660"/>
          </a:xfrm>
          <a:prstGeom prst="rect">
            <a:avLst/>
          </a:prstGeom>
          <a:noFill/>
          <a:ln/>
        </p:spPr>
        <p:txBody>
          <a:bodyPr wrap="square" lIns="0" tIns="0" rIns="0" bIns="0" rtlCol="0" anchor="t"/>
          <a:lstStyle/>
          <a:p>
            <a:pPr indent="0" marL="0">
              <a:lnSpc>
                <a:spcPts val="2750"/>
              </a:lnSpc>
              <a:buNone/>
            </a:pPr>
            <a:r>
              <a:rPr lang="en-US" sz="2200" dirty="0">
                <a:solidFill>
                  <a:srgbClr val="1B1B27"/>
                </a:solidFill>
                <a:latin typeface="Raleway" pitchFamily="34" charset="0"/>
                <a:ea typeface="Raleway" pitchFamily="34" charset="-122"/>
                <a:cs typeface="Raleway" pitchFamily="34" charset="-120"/>
              </a:rPr>
              <a:t>Sauvegardes de Machines Virtuelles</a:t>
            </a:r>
            <a:endParaRPr lang="en-US" sz="2200" dirty="0"/>
          </a:p>
        </p:txBody>
      </p:sp>
      <p:sp>
        <p:nvSpPr>
          <p:cNvPr id="4" name="Text 2"/>
          <p:cNvSpPr/>
          <p:nvPr/>
        </p:nvSpPr>
        <p:spPr>
          <a:xfrm>
            <a:off x="793790" y="4392573"/>
            <a:ext cx="3978116" cy="1451610"/>
          </a:xfrm>
          <a:prstGeom prst="rect">
            <a:avLst/>
          </a:prstGeom>
          <a:noFill/>
          <a:ln/>
        </p:spPr>
        <p:txBody>
          <a:bodyPr wrap="square" lIns="0" tIns="0" rIns="0" bIns="0" rtlCol="0" anchor="t"/>
          <a:lstStyle/>
          <a:p>
            <a:pPr indent="0" marL="0">
              <a:lnSpc>
                <a:spcPts val="2850"/>
              </a:lnSpc>
              <a:buNone/>
            </a:pPr>
            <a:r>
              <a:rPr lang="en-US" sz="1750" dirty="0">
                <a:solidFill>
                  <a:srgbClr val="3C3939"/>
                </a:solidFill>
                <a:latin typeface="Roboto" pitchFamily="34" charset="0"/>
                <a:ea typeface="Roboto" pitchFamily="34" charset="-122"/>
                <a:cs typeface="Roboto" pitchFamily="34" charset="-120"/>
              </a:rPr>
              <a:t>Proxmox permet de sauvegarder les machines virtuelles KVM, y compris leurs paramètres de configuration et leurs disques.</a:t>
            </a:r>
            <a:endParaRPr lang="en-US" sz="1750" dirty="0"/>
          </a:p>
        </p:txBody>
      </p:sp>
      <p:sp>
        <p:nvSpPr>
          <p:cNvPr id="5" name="Text 3"/>
          <p:cNvSpPr/>
          <p:nvPr/>
        </p:nvSpPr>
        <p:spPr>
          <a:xfrm>
            <a:off x="5332928" y="3457099"/>
            <a:ext cx="3978116" cy="708660"/>
          </a:xfrm>
          <a:prstGeom prst="rect">
            <a:avLst/>
          </a:prstGeom>
          <a:noFill/>
          <a:ln/>
        </p:spPr>
        <p:txBody>
          <a:bodyPr wrap="square" lIns="0" tIns="0" rIns="0" bIns="0" rtlCol="0" anchor="t"/>
          <a:lstStyle/>
          <a:p>
            <a:pPr indent="0" marL="0">
              <a:lnSpc>
                <a:spcPts val="2750"/>
              </a:lnSpc>
              <a:buNone/>
            </a:pPr>
            <a:r>
              <a:rPr lang="en-US" sz="2200" dirty="0">
                <a:solidFill>
                  <a:srgbClr val="1B1B27"/>
                </a:solidFill>
                <a:latin typeface="Raleway" pitchFamily="34" charset="0"/>
                <a:ea typeface="Raleway" pitchFamily="34" charset="-122"/>
                <a:cs typeface="Raleway" pitchFamily="34" charset="-120"/>
              </a:rPr>
              <a:t>Sauvegardes de Conteneurs LXC</a:t>
            </a:r>
            <a:endParaRPr lang="en-US" sz="2200" dirty="0"/>
          </a:p>
        </p:txBody>
      </p:sp>
      <p:sp>
        <p:nvSpPr>
          <p:cNvPr id="6" name="Text 4"/>
          <p:cNvSpPr/>
          <p:nvPr/>
        </p:nvSpPr>
        <p:spPr>
          <a:xfrm>
            <a:off x="5332928" y="4392573"/>
            <a:ext cx="3978116" cy="1451610"/>
          </a:xfrm>
          <a:prstGeom prst="rect">
            <a:avLst/>
          </a:prstGeom>
          <a:noFill/>
          <a:ln/>
        </p:spPr>
        <p:txBody>
          <a:bodyPr wrap="square" lIns="0" tIns="0" rIns="0" bIns="0" rtlCol="0" anchor="t"/>
          <a:lstStyle/>
          <a:p>
            <a:pPr indent="0" marL="0">
              <a:lnSpc>
                <a:spcPts val="2850"/>
              </a:lnSpc>
              <a:buNone/>
            </a:pPr>
            <a:r>
              <a:rPr lang="en-US" sz="1750" dirty="0">
                <a:solidFill>
                  <a:srgbClr val="3C3939"/>
                </a:solidFill>
                <a:latin typeface="Roboto" pitchFamily="34" charset="0"/>
                <a:ea typeface="Roboto" pitchFamily="34" charset="-122"/>
                <a:cs typeface="Roboto" pitchFamily="34" charset="-120"/>
              </a:rPr>
              <a:t>Les conteneurs Linux LXC peuvent également être sauvegardés, préservant ainsi leur état et leurs données.</a:t>
            </a:r>
            <a:endParaRPr lang="en-US" sz="1750" dirty="0"/>
          </a:p>
        </p:txBody>
      </p:sp>
      <p:sp>
        <p:nvSpPr>
          <p:cNvPr id="7" name="Text 5"/>
          <p:cNvSpPr/>
          <p:nvPr/>
        </p:nvSpPr>
        <p:spPr>
          <a:xfrm>
            <a:off x="9872067" y="3457099"/>
            <a:ext cx="2923342" cy="354330"/>
          </a:xfrm>
          <a:prstGeom prst="rect">
            <a:avLst/>
          </a:prstGeom>
          <a:noFill/>
          <a:ln/>
        </p:spPr>
        <p:txBody>
          <a:bodyPr wrap="none" lIns="0" tIns="0" rIns="0" bIns="0" rtlCol="0" anchor="t"/>
          <a:lstStyle/>
          <a:p>
            <a:pPr indent="0" marL="0">
              <a:lnSpc>
                <a:spcPts val="2750"/>
              </a:lnSpc>
              <a:buNone/>
            </a:pPr>
            <a:r>
              <a:rPr lang="en-US" sz="2200" dirty="0">
                <a:solidFill>
                  <a:srgbClr val="1B1B27"/>
                </a:solidFill>
                <a:latin typeface="Raleway" pitchFamily="34" charset="0"/>
                <a:ea typeface="Raleway" pitchFamily="34" charset="-122"/>
                <a:cs typeface="Raleway" pitchFamily="34" charset="-120"/>
              </a:rPr>
              <a:t>Sauvegardes Système</a:t>
            </a:r>
            <a:endParaRPr lang="en-US" sz="2200" dirty="0"/>
          </a:p>
        </p:txBody>
      </p:sp>
      <p:sp>
        <p:nvSpPr>
          <p:cNvPr id="8" name="Text 6"/>
          <p:cNvSpPr/>
          <p:nvPr/>
        </p:nvSpPr>
        <p:spPr>
          <a:xfrm>
            <a:off x="9872067" y="4038243"/>
            <a:ext cx="3978116" cy="1451610"/>
          </a:xfrm>
          <a:prstGeom prst="rect">
            <a:avLst/>
          </a:prstGeom>
          <a:noFill/>
          <a:ln/>
        </p:spPr>
        <p:txBody>
          <a:bodyPr wrap="square" lIns="0" tIns="0" rIns="0" bIns="0" rtlCol="0" anchor="t"/>
          <a:lstStyle/>
          <a:p>
            <a:pPr indent="0" marL="0">
              <a:lnSpc>
                <a:spcPts val="2850"/>
              </a:lnSpc>
              <a:buNone/>
            </a:pPr>
            <a:r>
              <a:rPr lang="en-US" sz="1750" dirty="0">
                <a:solidFill>
                  <a:srgbClr val="3C3939"/>
                </a:solidFill>
                <a:latin typeface="Roboto" pitchFamily="34" charset="0"/>
                <a:ea typeface="Roboto" pitchFamily="34" charset="-122"/>
                <a:cs typeface="Roboto" pitchFamily="34" charset="-120"/>
              </a:rPr>
              <a:t>Les paramètres de configuration du serveur Proxmox peuvent être sauvegardés pour faciliter la restauration en cas de besoin.</a:t>
            </a:r>
            <a:endParaRPr lang="en-US" sz="17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5486400" cy="8229600"/>
          </a:xfrm>
          <a:prstGeom prst="rect">
            <a:avLst/>
          </a:prstGeom>
        </p:spPr>
      </p:pic>
      <p:sp>
        <p:nvSpPr>
          <p:cNvPr id="3" name="Text 0"/>
          <p:cNvSpPr/>
          <p:nvPr/>
        </p:nvSpPr>
        <p:spPr>
          <a:xfrm>
            <a:off x="6225778" y="752475"/>
            <a:ext cx="7665244" cy="1320403"/>
          </a:xfrm>
          <a:prstGeom prst="rect">
            <a:avLst/>
          </a:prstGeom>
          <a:noFill/>
          <a:ln/>
        </p:spPr>
        <p:txBody>
          <a:bodyPr wrap="square" lIns="0" tIns="0" rIns="0" bIns="0" rtlCol="0" anchor="t"/>
          <a:lstStyle/>
          <a:p>
            <a:pPr indent="0" marL="0">
              <a:lnSpc>
                <a:spcPts val="5150"/>
              </a:lnSpc>
              <a:buNone/>
            </a:pPr>
            <a:r>
              <a:rPr lang="en-US" sz="4150" dirty="0">
                <a:solidFill>
                  <a:srgbClr val="1B1B27"/>
                </a:solidFill>
                <a:latin typeface="Raleway" pitchFamily="34" charset="0"/>
                <a:ea typeface="Raleway" pitchFamily="34" charset="-122"/>
                <a:cs typeface="Raleway" pitchFamily="34" charset="-120"/>
              </a:rPr>
              <a:t>Configuration des sauvegardes de machines virtuelles</a:t>
            </a:r>
            <a:endParaRPr lang="en-US" sz="4150" dirty="0"/>
          </a:p>
        </p:txBody>
      </p:sp>
      <p:sp>
        <p:nvSpPr>
          <p:cNvPr id="4" name="Shape 1"/>
          <p:cNvSpPr/>
          <p:nvPr/>
        </p:nvSpPr>
        <p:spPr>
          <a:xfrm>
            <a:off x="6531173" y="2389703"/>
            <a:ext cx="22860" cy="5087303"/>
          </a:xfrm>
          <a:prstGeom prst="roundRect">
            <a:avLst>
              <a:gd name="adj" fmla="val 388130"/>
            </a:avLst>
          </a:prstGeom>
          <a:solidFill>
            <a:srgbClr val="C7C7D0"/>
          </a:solidFill>
          <a:ln/>
        </p:spPr>
      </p:sp>
      <p:sp>
        <p:nvSpPr>
          <p:cNvPr id="5" name="Shape 2"/>
          <p:cNvSpPr/>
          <p:nvPr/>
        </p:nvSpPr>
        <p:spPr>
          <a:xfrm>
            <a:off x="6757392" y="2853571"/>
            <a:ext cx="739378" cy="22860"/>
          </a:xfrm>
          <a:prstGeom prst="roundRect">
            <a:avLst>
              <a:gd name="adj" fmla="val 388130"/>
            </a:avLst>
          </a:prstGeom>
          <a:solidFill>
            <a:srgbClr val="C7C7D0"/>
          </a:solidFill>
          <a:ln/>
        </p:spPr>
      </p:sp>
      <p:sp>
        <p:nvSpPr>
          <p:cNvPr id="6" name="Shape 3"/>
          <p:cNvSpPr/>
          <p:nvPr/>
        </p:nvSpPr>
        <p:spPr>
          <a:xfrm>
            <a:off x="6304955" y="2627352"/>
            <a:ext cx="475298" cy="475298"/>
          </a:xfrm>
          <a:prstGeom prst="roundRect">
            <a:avLst>
              <a:gd name="adj" fmla="val 18668"/>
            </a:avLst>
          </a:prstGeom>
          <a:solidFill>
            <a:srgbClr val="E1E1EA"/>
          </a:solidFill>
          <a:ln w="7620">
            <a:solidFill>
              <a:srgbClr val="C7C7D0"/>
            </a:solidFill>
            <a:prstDash val="solid"/>
          </a:ln>
        </p:spPr>
      </p:sp>
      <p:sp>
        <p:nvSpPr>
          <p:cNvPr id="7" name="Text 4"/>
          <p:cNvSpPr/>
          <p:nvPr/>
        </p:nvSpPr>
        <p:spPr>
          <a:xfrm>
            <a:off x="6474738" y="2706529"/>
            <a:ext cx="135612" cy="316825"/>
          </a:xfrm>
          <a:prstGeom prst="rect">
            <a:avLst/>
          </a:prstGeom>
          <a:noFill/>
          <a:ln/>
        </p:spPr>
        <p:txBody>
          <a:bodyPr wrap="none" lIns="0" tIns="0" rIns="0" bIns="0" rtlCol="0" anchor="t"/>
          <a:lstStyle/>
          <a:p>
            <a:pPr algn="ctr" indent="0" marL="0">
              <a:lnSpc>
                <a:spcPts val="2450"/>
              </a:lnSpc>
              <a:buNone/>
            </a:pPr>
            <a:r>
              <a:rPr lang="en-US" sz="2450" dirty="0">
                <a:solidFill>
                  <a:srgbClr val="3C3939"/>
                </a:solidFill>
                <a:latin typeface="Raleway" pitchFamily="34" charset="0"/>
                <a:ea typeface="Raleway" pitchFamily="34" charset="-122"/>
                <a:cs typeface="Raleway" pitchFamily="34" charset="-120"/>
              </a:rPr>
              <a:t>1</a:t>
            </a:r>
            <a:endParaRPr lang="en-US" sz="2450" dirty="0"/>
          </a:p>
        </p:txBody>
      </p:sp>
      <p:sp>
        <p:nvSpPr>
          <p:cNvPr id="8" name="Text 5"/>
          <p:cNvSpPr/>
          <p:nvPr/>
        </p:nvSpPr>
        <p:spPr>
          <a:xfrm>
            <a:off x="7704415" y="2600920"/>
            <a:ext cx="2640568" cy="330041"/>
          </a:xfrm>
          <a:prstGeom prst="rect">
            <a:avLst/>
          </a:prstGeom>
          <a:noFill/>
          <a:ln/>
        </p:spPr>
        <p:txBody>
          <a:bodyPr wrap="none" lIns="0" tIns="0" rIns="0" bIns="0" rtlCol="0" anchor="t"/>
          <a:lstStyle/>
          <a:p>
            <a:pPr algn="l" indent="0" marL="0">
              <a:lnSpc>
                <a:spcPts val="2550"/>
              </a:lnSpc>
              <a:buNone/>
            </a:pPr>
            <a:r>
              <a:rPr lang="en-US" sz="2050" dirty="0">
                <a:solidFill>
                  <a:srgbClr val="3C3939"/>
                </a:solidFill>
                <a:latin typeface="Raleway" pitchFamily="34" charset="0"/>
                <a:ea typeface="Raleway" pitchFamily="34" charset="-122"/>
                <a:cs typeface="Raleway" pitchFamily="34" charset="-120"/>
              </a:rPr>
              <a:t>Définir la Planification</a:t>
            </a:r>
            <a:endParaRPr lang="en-US" sz="2050" dirty="0"/>
          </a:p>
        </p:txBody>
      </p:sp>
      <p:sp>
        <p:nvSpPr>
          <p:cNvPr id="9" name="Text 6"/>
          <p:cNvSpPr/>
          <p:nvPr/>
        </p:nvSpPr>
        <p:spPr>
          <a:xfrm>
            <a:off x="7704415" y="3057644"/>
            <a:ext cx="6186607" cy="675799"/>
          </a:xfrm>
          <a:prstGeom prst="rect">
            <a:avLst/>
          </a:prstGeom>
          <a:noFill/>
          <a:ln/>
        </p:spPr>
        <p:txBody>
          <a:bodyPr wrap="square" lIns="0" tIns="0" rIns="0" bIns="0" rtlCol="0" anchor="t"/>
          <a:lstStyle/>
          <a:p>
            <a:pPr algn="l" indent="0" marL="0">
              <a:lnSpc>
                <a:spcPts val="2650"/>
              </a:lnSpc>
              <a:buNone/>
            </a:pPr>
            <a:r>
              <a:rPr lang="en-US" sz="1650" dirty="0">
                <a:solidFill>
                  <a:srgbClr val="3C3939"/>
                </a:solidFill>
                <a:latin typeface="Roboto" pitchFamily="34" charset="0"/>
                <a:ea typeface="Roboto" pitchFamily="34" charset="-122"/>
                <a:cs typeface="Roboto" pitchFamily="34" charset="-120"/>
              </a:rPr>
              <a:t>Configurer des tâches de sauvegarde planifiées pour capturer régulièrement l'état des machines virtuelles.</a:t>
            </a:r>
            <a:endParaRPr lang="en-US" sz="1650" dirty="0"/>
          </a:p>
        </p:txBody>
      </p:sp>
      <p:sp>
        <p:nvSpPr>
          <p:cNvPr id="10" name="Shape 7"/>
          <p:cNvSpPr/>
          <p:nvPr/>
        </p:nvSpPr>
        <p:spPr>
          <a:xfrm>
            <a:off x="6757392" y="4619744"/>
            <a:ext cx="739378" cy="22860"/>
          </a:xfrm>
          <a:prstGeom prst="roundRect">
            <a:avLst>
              <a:gd name="adj" fmla="val 388130"/>
            </a:avLst>
          </a:prstGeom>
          <a:solidFill>
            <a:srgbClr val="C7C7D0"/>
          </a:solidFill>
          <a:ln/>
        </p:spPr>
      </p:sp>
      <p:sp>
        <p:nvSpPr>
          <p:cNvPr id="11" name="Shape 8"/>
          <p:cNvSpPr/>
          <p:nvPr/>
        </p:nvSpPr>
        <p:spPr>
          <a:xfrm>
            <a:off x="6304955" y="4393525"/>
            <a:ext cx="475298" cy="475298"/>
          </a:xfrm>
          <a:prstGeom prst="roundRect">
            <a:avLst>
              <a:gd name="adj" fmla="val 18668"/>
            </a:avLst>
          </a:prstGeom>
          <a:solidFill>
            <a:srgbClr val="E1E1EA"/>
          </a:solidFill>
          <a:ln w="7620">
            <a:solidFill>
              <a:srgbClr val="C7C7D0"/>
            </a:solidFill>
            <a:prstDash val="solid"/>
          </a:ln>
        </p:spPr>
      </p:sp>
      <p:sp>
        <p:nvSpPr>
          <p:cNvPr id="12" name="Text 9"/>
          <p:cNvSpPr/>
          <p:nvPr/>
        </p:nvSpPr>
        <p:spPr>
          <a:xfrm>
            <a:off x="6459974" y="4472702"/>
            <a:ext cx="165140" cy="316825"/>
          </a:xfrm>
          <a:prstGeom prst="rect">
            <a:avLst/>
          </a:prstGeom>
          <a:noFill/>
          <a:ln/>
        </p:spPr>
        <p:txBody>
          <a:bodyPr wrap="none" lIns="0" tIns="0" rIns="0" bIns="0" rtlCol="0" anchor="t"/>
          <a:lstStyle/>
          <a:p>
            <a:pPr algn="ctr" indent="0" marL="0">
              <a:lnSpc>
                <a:spcPts val="2450"/>
              </a:lnSpc>
              <a:buNone/>
            </a:pPr>
            <a:r>
              <a:rPr lang="en-US" sz="2450" dirty="0">
                <a:solidFill>
                  <a:srgbClr val="3C3939"/>
                </a:solidFill>
                <a:latin typeface="Raleway" pitchFamily="34" charset="0"/>
                <a:ea typeface="Raleway" pitchFamily="34" charset="-122"/>
                <a:cs typeface="Raleway" pitchFamily="34" charset="-120"/>
              </a:rPr>
              <a:t>2</a:t>
            </a:r>
            <a:endParaRPr lang="en-US" sz="2450" dirty="0"/>
          </a:p>
        </p:txBody>
      </p:sp>
      <p:sp>
        <p:nvSpPr>
          <p:cNvPr id="13" name="Text 10"/>
          <p:cNvSpPr/>
          <p:nvPr/>
        </p:nvSpPr>
        <p:spPr>
          <a:xfrm>
            <a:off x="7704415" y="4367093"/>
            <a:ext cx="2680811" cy="330041"/>
          </a:xfrm>
          <a:prstGeom prst="rect">
            <a:avLst/>
          </a:prstGeom>
          <a:noFill/>
          <a:ln/>
        </p:spPr>
        <p:txBody>
          <a:bodyPr wrap="none" lIns="0" tIns="0" rIns="0" bIns="0" rtlCol="0" anchor="t"/>
          <a:lstStyle/>
          <a:p>
            <a:pPr algn="l" indent="0" marL="0">
              <a:lnSpc>
                <a:spcPts val="2550"/>
              </a:lnSpc>
              <a:buNone/>
            </a:pPr>
            <a:r>
              <a:rPr lang="en-US" sz="2050" dirty="0">
                <a:solidFill>
                  <a:srgbClr val="3C3939"/>
                </a:solidFill>
                <a:latin typeface="Raleway" pitchFamily="34" charset="0"/>
                <a:ea typeface="Raleway" pitchFamily="34" charset="-122"/>
                <a:cs typeface="Raleway" pitchFamily="34" charset="-120"/>
              </a:rPr>
              <a:t>Choisir les Destination</a:t>
            </a:r>
            <a:endParaRPr lang="en-US" sz="2050" dirty="0"/>
          </a:p>
        </p:txBody>
      </p:sp>
      <p:sp>
        <p:nvSpPr>
          <p:cNvPr id="14" name="Text 11"/>
          <p:cNvSpPr/>
          <p:nvPr/>
        </p:nvSpPr>
        <p:spPr>
          <a:xfrm>
            <a:off x="7704415" y="4823817"/>
            <a:ext cx="6186607" cy="675799"/>
          </a:xfrm>
          <a:prstGeom prst="rect">
            <a:avLst/>
          </a:prstGeom>
          <a:noFill/>
          <a:ln/>
        </p:spPr>
        <p:txBody>
          <a:bodyPr wrap="square" lIns="0" tIns="0" rIns="0" bIns="0" rtlCol="0" anchor="t"/>
          <a:lstStyle/>
          <a:p>
            <a:pPr algn="l" indent="0" marL="0">
              <a:lnSpc>
                <a:spcPts val="2650"/>
              </a:lnSpc>
              <a:buNone/>
            </a:pPr>
            <a:r>
              <a:rPr lang="en-US" sz="1650" dirty="0">
                <a:solidFill>
                  <a:srgbClr val="3C3939"/>
                </a:solidFill>
                <a:latin typeface="Roboto" pitchFamily="34" charset="0"/>
                <a:ea typeface="Roboto" pitchFamily="34" charset="-122"/>
                <a:cs typeface="Roboto" pitchFamily="34" charset="-120"/>
              </a:rPr>
              <a:t>Sélectionner un emplacement de stockage sécurisé, tel qu'un serveur distant ou un disque réseau.</a:t>
            </a:r>
            <a:endParaRPr lang="en-US" sz="1650" dirty="0"/>
          </a:p>
        </p:txBody>
      </p:sp>
      <p:sp>
        <p:nvSpPr>
          <p:cNvPr id="15" name="Shape 12"/>
          <p:cNvSpPr/>
          <p:nvPr/>
        </p:nvSpPr>
        <p:spPr>
          <a:xfrm>
            <a:off x="6757392" y="6385917"/>
            <a:ext cx="739378" cy="22860"/>
          </a:xfrm>
          <a:prstGeom prst="roundRect">
            <a:avLst>
              <a:gd name="adj" fmla="val 388130"/>
            </a:avLst>
          </a:prstGeom>
          <a:solidFill>
            <a:srgbClr val="C7C7D0"/>
          </a:solidFill>
          <a:ln/>
        </p:spPr>
      </p:sp>
      <p:sp>
        <p:nvSpPr>
          <p:cNvPr id="16" name="Shape 13"/>
          <p:cNvSpPr/>
          <p:nvPr/>
        </p:nvSpPr>
        <p:spPr>
          <a:xfrm>
            <a:off x="6304955" y="6159698"/>
            <a:ext cx="475298" cy="475298"/>
          </a:xfrm>
          <a:prstGeom prst="roundRect">
            <a:avLst>
              <a:gd name="adj" fmla="val 18668"/>
            </a:avLst>
          </a:prstGeom>
          <a:solidFill>
            <a:srgbClr val="E1E1EA"/>
          </a:solidFill>
          <a:ln w="7620">
            <a:solidFill>
              <a:srgbClr val="C7C7D0"/>
            </a:solidFill>
            <a:prstDash val="solid"/>
          </a:ln>
        </p:spPr>
      </p:sp>
      <p:sp>
        <p:nvSpPr>
          <p:cNvPr id="17" name="Text 14"/>
          <p:cNvSpPr/>
          <p:nvPr/>
        </p:nvSpPr>
        <p:spPr>
          <a:xfrm>
            <a:off x="6457950" y="6238875"/>
            <a:ext cx="169188" cy="316825"/>
          </a:xfrm>
          <a:prstGeom prst="rect">
            <a:avLst/>
          </a:prstGeom>
          <a:noFill/>
          <a:ln/>
        </p:spPr>
        <p:txBody>
          <a:bodyPr wrap="none" lIns="0" tIns="0" rIns="0" bIns="0" rtlCol="0" anchor="t"/>
          <a:lstStyle/>
          <a:p>
            <a:pPr algn="ctr" indent="0" marL="0">
              <a:lnSpc>
                <a:spcPts val="2450"/>
              </a:lnSpc>
              <a:buNone/>
            </a:pPr>
            <a:r>
              <a:rPr lang="en-US" sz="2450" dirty="0">
                <a:solidFill>
                  <a:srgbClr val="3C3939"/>
                </a:solidFill>
                <a:latin typeface="Raleway" pitchFamily="34" charset="0"/>
                <a:ea typeface="Raleway" pitchFamily="34" charset="-122"/>
                <a:cs typeface="Raleway" pitchFamily="34" charset="-120"/>
              </a:rPr>
              <a:t>3</a:t>
            </a:r>
            <a:endParaRPr lang="en-US" sz="2450" dirty="0"/>
          </a:p>
        </p:txBody>
      </p:sp>
      <p:sp>
        <p:nvSpPr>
          <p:cNvPr id="18" name="Text 15"/>
          <p:cNvSpPr/>
          <p:nvPr/>
        </p:nvSpPr>
        <p:spPr>
          <a:xfrm>
            <a:off x="7704415" y="6133267"/>
            <a:ext cx="3074908" cy="330041"/>
          </a:xfrm>
          <a:prstGeom prst="rect">
            <a:avLst/>
          </a:prstGeom>
          <a:noFill/>
          <a:ln/>
        </p:spPr>
        <p:txBody>
          <a:bodyPr wrap="none" lIns="0" tIns="0" rIns="0" bIns="0" rtlCol="0" anchor="t"/>
          <a:lstStyle/>
          <a:p>
            <a:pPr algn="l" indent="0" marL="0">
              <a:lnSpc>
                <a:spcPts val="2550"/>
              </a:lnSpc>
              <a:buNone/>
            </a:pPr>
            <a:r>
              <a:rPr lang="en-US" sz="2050" dirty="0">
                <a:solidFill>
                  <a:srgbClr val="3C3939"/>
                </a:solidFill>
                <a:latin typeface="Raleway" pitchFamily="34" charset="0"/>
                <a:ea typeface="Raleway" pitchFamily="34" charset="-122"/>
                <a:cs typeface="Raleway" pitchFamily="34" charset="-120"/>
              </a:rPr>
              <a:t>Personnaliser les Options</a:t>
            </a:r>
            <a:endParaRPr lang="en-US" sz="2050" dirty="0"/>
          </a:p>
        </p:txBody>
      </p:sp>
      <p:sp>
        <p:nvSpPr>
          <p:cNvPr id="19" name="Text 16"/>
          <p:cNvSpPr/>
          <p:nvPr/>
        </p:nvSpPr>
        <p:spPr>
          <a:xfrm>
            <a:off x="7704415" y="6589990"/>
            <a:ext cx="6186607" cy="675799"/>
          </a:xfrm>
          <a:prstGeom prst="rect">
            <a:avLst/>
          </a:prstGeom>
          <a:noFill/>
          <a:ln/>
        </p:spPr>
        <p:txBody>
          <a:bodyPr wrap="square" lIns="0" tIns="0" rIns="0" bIns="0" rtlCol="0" anchor="t"/>
          <a:lstStyle/>
          <a:p>
            <a:pPr algn="l" indent="0" marL="0">
              <a:lnSpc>
                <a:spcPts val="2650"/>
              </a:lnSpc>
              <a:buNone/>
            </a:pPr>
            <a:r>
              <a:rPr lang="en-US" sz="1650" dirty="0">
                <a:solidFill>
                  <a:srgbClr val="3C3939"/>
                </a:solidFill>
                <a:latin typeface="Roboto" pitchFamily="34" charset="0"/>
                <a:ea typeface="Roboto" pitchFamily="34" charset="-122"/>
                <a:cs typeface="Roboto" pitchFamily="34" charset="-120"/>
              </a:rPr>
              <a:t>Ajuster les paramètres de sauvegarde pour optimiser la taille, la performance et la sécurité des sauvegardes.</a:t>
            </a:r>
            <a:endParaRPr lang="en-US" sz="16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144000" y="0"/>
            <a:ext cx="5486400" cy="8230910"/>
          </a:xfrm>
          <a:prstGeom prst="rect">
            <a:avLst/>
          </a:prstGeom>
        </p:spPr>
      </p:pic>
      <p:sp>
        <p:nvSpPr>
          <p:cNvPr id="3" name="Text 0"/>
          <p:cNvSpPr/>
          <p:nvPr/>
        </p:nvSpPr>
        <p:spPr>
          <a:xfrm>
            <a:off x="683895" y="537329"/>
            <a:ext cx="7615595" cy="610553"/>
          </a:xfrm>
          <a:prstGeom prst="rect">
            <a:avLst/>
          </a:prstGeom>
          <a:noFill/>
          <a:ln/>
        </p:spPr>
        <p:txBody>
          <a:bodyPr wrap="none" lIns="0" tIns="0" rIns="0" bIns="0" rtlCol="0" anchor="t"/>
          <a:lstStyle/>
          <a:p>
            <a:pPr indent="0" marL="0">
              <a:lnSpc>
                <a:spcPts val="4800"/>
              </a:lnSpc>
              <a:buNone/>
            </a:pPr>
            <a:r>
              <a:rPr lang="en-US" sz="3800" dirty="0">
                <a:solidFill>
                  <a:srgbClr val="1B1B27"/>
                </a:solidFill>
                <a:latin typeface="Raleway" pitchFamily="34" charset="0"/>
                <a:ea typeface="Raleway" pitchFamily="34" charset="-122"/>
                <a:cs typeface="Raleway" pitchFamily="34" charset="-120"/>
              </a:rPr>
              <a:t>Sauvegardes des conteneurs LXC</a:t>
            </a:r>
            <a:endParaRPr lang="en-US" sz="3800" dirty="0"/>
          </a:p>
        </p:txBody>
      </p:sp>
      <p:pic>
        <p:nvPicPr>
          <p:cNvPr id="4" name="Image 1" descr="preencoded.png">    </p:cNvPr>
          <p:cNvPicPr>
            <a:picLocks noChangeAspect="1"/>
          </p:cNvPicPr>
          <p:nvPr/>
        </p:nvPicPr>
        <p:blipFill>
          <a:blip r:embed="rId2"/>
          <a:stretch>
            <a:fillRect/>
          </a:stretch>
        </p:blipFill>
        <p:spPr>
          <a:xfrm>
            <a:off x="683895" y="1440894"/>
            <a:ext cx="977027" cy="1563172"/>
          </a:xfrm>
          <a:prstGeom prst="rect">
            <a:avLst/>
          </a:prstGeom>
        </p:spPr>
      </p:pic>
      <p:sp>
        <p:nvSpPr>
          <p:cNvPr id="5" name="Text 1"/>
          <p:cNvSpPr/>
          <p:nvPr/>
        </p:nvSpPr>
        <p:spPr>
          <a:xfrm>
            <a:off x="1953935" y="1636276"/>
            <a:ext cx="2951678" cy="305395"/>
          </a:xfrm>
          <a:prstGeom prst="rect">
            <a:avLst/>
          </a:prstGeom>
          <a:noFill/>
          <a:ln/>
        </p:spPr>
        <p:txBody>
          <a:bodyPr wrap="none" lIns="0" tIns="0" rIns="0" bIns="0" rtlCol="0" anchor="t"/>
          <a:lstStyle/>
          <a:p>
            <a:pPr algn="l" indent="0" marL="0">
              <a:lnSpc>
                <a:spcPts val="2400"/>
              </a:lnSpc>
              <a:buNone/>
            </a:pPr>
            <a:r>
              <a:rPr lang="en-US" sz="1900" dirty="0">
                <a:solidFill>
                  <a:srgbClr val="3C3939"/>
                </a:solidFill>
                <a:latin typeface="Raleway" pitchFamily="34" charset="0"/>
                <a:ea typeface="Raleway" pitchFamily="34" charset="-122"/>
                <a:cs typeface="Raleway" pitchFamily="34" charset="-120"/>
              </a:rPr>
              <a:t>Sélectionner le Conteneur</a:t>
            </a:r>
            <a:endParaRPr lang="en-US" sz="1900" dirty="0"/>
          </a:p>
        </p:txBody>
      </p:sp>
      <p:sp>
        <p:nvSpPr>
          <p:cNvPr id="6" name="Text 2"/>
          <p:cNvSpPr/>
          <p:nvPr/>
        </p:nvSpPr>
        <p:spPr>
          <a:xfrm>
            <a:off x="1953935" y="2058829"/>
            <a:ext cx="6506170" cy="312539"/>
          </a:xfrm>
          <a:prstGeom prst="rect">
            <a:avLst/>
          </a:prstGeom>
          <a:noFill/>
          <a:ln/>
        </p:spPr>
        <p:txBody>
          <a:bodyPr wrap="none" lIns="0" tIns="0" rIns="0" bIns="0" rtlCol="0" anchor="t"/>
          <a:lstStyle/>
          <a:p>
            <a:pPr algn="l" indent="0" marL="0">
              <a:lnSpc>
                <a:spcPts val="2450"/>
              </a:lnSpc>
              <a:buNone/>
            </a:pPr>
            <a:r>
              <a:rPr lang="en-US" sz="1500" dirty="0">
                <a:solidFill>
                  <a:srgbClr val="3C3939"/>
                </a:solidFill>
                <a:latin typeface="Roboto" pitchFamily="34" charset="0"/>
                <a:ea typeface="Roboto" pitchFamily="34" charset="-122"/>
                <a:cs typeface="Roboto" pitchFamily="34" charset="-120"/>
              </a:rPr>
              <a:t>Choisir le ou les conteneurs LXC à sauvegarder dans l'interface Proxmox.</a:t>
            </a:r>
            <a:endParaRPr lang="en-US" sz="1500" dirty="0"/>
          </a:p>
        </p:txBody>
      </p:sp>
      <p:pic>
        <p:nvPicPr>
          <p:cNvPr id="7" name="Image 2" descr="preencoded.png">    </p:cNvPr>
          <p:cNvPicPr>
            <a:picLocks noChangeAspect="1"/>
          </p:cNvPicPr>
          <p:nvPr/>
        </p:nvPicPr>
        <p:blipFill>
          <a:blip r:embed="rId3"/>
          <a:stretch>
            <a:fillRect/>
          </a:stretch>
        </p:blipFill>
        <p:spPr>
          <a:xfrm>
            <a:off x="683895" y="3004066"/>
            <a:ext cx="977027" cy="1563172"/>
          </a:xfrm>
          <a:prstGeom prst="rect">
            <a:avLst/>
          </a:prstGeom>
        </p:spPr>
      </p:pic>
      <p:sp>
        <p:nvSpPr>
          <p:cNvPr id="8" name="Text 3"/>
          <p:cNvSpPr/>
          <p:nvPr/>
        </p:nvSpPr>
        <p:spPr>
          <a:xfrm>
            <a:off x="1953935" y="3199448"/>
            <a:ext cx="2870121" cy="305395"/>
          </a:xfrm>
          <a:prstGeom prst="rect">
            <a:avLst/>
          </a:prstGeom>
          <a:noFill/>
          <a:ln/>
        </p:spPr>
        <p:txBody>
          <a:bodyPr wrap="none" lIns="0" tIns="0" rIns="0" bIns="0" rtlCol="0" anchor="t"/>
          <a:lstStyle/>
          <a:p>
            <a:pPr algn="l" indent="0" marL="0">
              <a:lnSpc>
                <a:spcPts val="2400"/>
              </a:lnSpc>
              <a:buNone/>
            </a:pPr>
            <a:r>
              <a:rPr lang="en-US" sz="1900" dirty="0">
                <a:solidFill>
                  <a:srgbClr val="3C3939"/>
                </a:solidFill>
                <a:latin typeface="Raleway" pitchFamily="34" charset="0"/>
                <a:ea typeface="Raleway" pitchFamily="34" charset="-122"/>
                <a:cs typeface="Raleway" pitchFamily="34" charset="-120"/>
              </a:rPr>
              <a:t>Configurer la Sauvegarde</a:t>
            </a:r>
            <a:endParaRPr lang="en-US" sz="1900" dirty="0"/>
          </a:p>
        </p:txBody>
      </p:sp>
      <p:sp>
        <p:nvSpPr>
          <p:cNvPr id="9" name="Text 4"/>
          <p:cNvSpPr/>
          <p:nvPr/>
        </p:nvSpPr>
        <p:spPr>
          <a:xfrm>
            <a:off x="1953935" y="3622000"/>
            <a:ext cx="6506170" cy="625078"/>
          </a:xfrm>
          <a:prstGeom prst="rect">
            <a:avLst/>
          </a:prstGeom>
          <a:noFill/>
          <a:ln/>
        </p:spPr>
        <p:txBody>
          <a:bodyPr wrap="square" lIns="0" tIns="0" rIns="0" bIns="0" rtlCol="0" anchor="t"/>
          <a:lstStyle/>
          <a:p>
            <a:pPr algn="l" indent="0" marL="0">
              <a:lnSpc>
                <a:spcPts val="2450"/>
              </a:lnSpc>
              <a:buNone/>
            </a:pPr>
            <a:r>
              <a:rPr lang="en-US" sz="1500" dirty="0">
                <a:solidFill>
                  <a:srgbClr val="3C3939"/>
                </a:solidFill>
                <a:latin typeface="Roboto" pitchFamily="34" charset="0"/>
                <a:ea typeface="Roboto" pitchFamily="34" charset="-122"/>
                <a:cs typeface="Roboto" pitchFamily="34" charset="-120"/>
              </a:rPr>
              <a:t>Définir la fréquence, la destination et les options de sauvegarde du conteneur.</a:t>
            </a:r>
            <a:endParaRPr lang="en-US" sz="1500" dirty="0"/>
          </a:p>
        </p:txBody>
      </p:sp>
      <p:pic>
        <p:nvPicPr>
          <p:cNvPr id="10" name="Image 3" descr="preencoded.png">    </p:cNvPr>
          <p:cNvPicPr>
            <a:picLocks noChangeAspect="1"/>
          </p:cNvPicPr>
          <p:nvPr/>
        </p:nvPicPr>
        <p:blipFill>
          <a:blip r:embed="rId4"/>
          <a:stretch>
            <a:fillRect/>
          </a:stretch>
        </p:blipFill>
        <p:spPr>
          <a:xfrm>
            <a:off x="683895" y="4567238"/>
            <a:ext cx="977027" cy="1563172"/>
          </a:xfrm>
          <a:prstGeom prst="rect">
            <a:avLst/>
          </a:prstGeom>
        </p:spPr>
      </p:pic>
      <p:sp>
        <p:nvSpPr>
          <p:cNvPr id="11" name="Text 5"/>
          <p:cNvSpPr/>
          <p:nvPr/>
        </p:nvSpPr>
        <p:spPr>
          <a:xfrm>
            <a:off x="1953935" y="4762619"/>
            <a:ext cx="2985135" cy="305395"/>
          </a:xfrm>
          <a:prstGeom prst="rect">
            <a:avLst/>
          </a:prstGeom>
          <a:noFill/>
          <a:ln/>
        </p:spPr>
        <p:txBody>
          <a:bodyPr wrap="none" lIns="0" tIns="0" rIns="0" bIns="0" rtlCol="0" anchor="t"/>
          <a:lstStyle/>
          <a:p>
            <a:pPr algn="l" indent="0" marL="0">
              <a:lnSpc>
                <a:spcPts val="2400"/>
              </a:lnSpc>
              <a:buNone/>
            </a:pPr>
            <a:r>
              <a:rPr lang="en-US" sz="1900" dirty="0">
                <a:solidFill>
                  <a:srgbClr val="3C3939"/>
                </a:solidFill>
                <a:latin typeface="Raleway" pitchFamily="34" charset="0"/>
                <a:ea typeface="Raleway" pitchFamily="34" charset="-122"/>
                <a:cs typeface="Raleway" pitchFamily="34" charset="-120"/>
              </a:rPr>
              <a:t>Déclencher la Sauvegarde</a:t>
            </a:r>
            <a:endParaRPr lang="en-US" sz="1900" dirty="0"/>
          </a:p>
        </p:txBody>
      </p:sp>
      <p:sp>
        <p:nvSpPr>
          <p:cNvPr id="12" name="Text 6"/>
          <p:cNvSpPr/>
          <p:nvPr/>
        </p:nvSpPr>
        <p:spPr>
          <a:xfrm>
            <a:off x="1953935" y="5185172"/>
            <a:ext cx="6506170" cy="625078"/>
          </a:xfrm>
          <a:prstGeom prst="rect">
            <a:avLst/>
          </a:prstGeom>
          <a:noFill/>
          <a:ln/>
        </p:spPr>
        <p:txBody>
          <a:bodyPr wrap="square" lIns="0" tIns="0" rIns="0" bIns="0" rtlCol="0" anchor="t"/>
          <a:lstStyle/>
          <a:p>
            <a:pPr algn="l" indent="0" marL="0">
              <a:lnSpc>
                <a:spcPts val="2450"/>
              </a:lnSpc>
              <a:buNone/>
            </a:pPr>
            <a:r>
              <a:rPr lang="en-US" sz="1500" dirty="0">
                <a:solidFill>
                  <a:srgbClr val="3C3939"/>
                </a:solidFill>
                <a:latin typeface="Roboto" pitchFamily="34" charset="0"/>
                <a:ea typeface="Roboto" pitchFamily="34" charset="-122"/>
                <a:cs typeface="Roboto" pitchFamily="34" charset="-120"/>
              </a:rPr>
              <a:t>Lancer manuellement ou planifier des sauvegardes automatiques des conteneurs.</a:t>
            </a:r>
            <a:endParaRPr lang="en-US" sz="1500" dirty="0"/>
          </a:p>
        </p:txBody>
      </p:sp>
      <p:pic>
        <p:nvPicPr>
          <p:cNvPr id="13" name="Image 4" descr="preencoded.png">    </p:cNvPr>
          <p:cNvPicPr>
            <a:picLocks noChangeAspect="1"/>
          </p:cNvPicPr>
          <p:nvPr/>
        </p:nvPicPr>
        <p:blipFill>
          <a:blip r:embed="rId5"/>
          <a:stretch>
            <a:fillRect/>
          </a:stretch>
        </p:blipFill>
        <p:spPr>
          <a:xfrm>
            <a:off x="683895" y="6130409"/>
            <a:ext cx="977027" cy="1563172"/>
          </a:xfrm>
          <a:prstGeom prst="rect">
            <a:avLst/>
          </a:prstGeom>
        </p:spPr>
      </p:pic>
      <p:sp>
        <p:nvSpPr>
          <p:cNvPr id="14" name="Text 7"/>
          <p:cNvSpPr/>
          <p:nvPr/>
        </p:nvSpPr>
        <p:spPr>
          <a:xfrm>
            <a:off x="1953935" y="6325791"/>
            <a:ext cx="2529959" cy="305395"/>
          </a:xfrm>
          <a:prstGeom prst="rect">
            <a:avLst/>
          </a:prstGeom>
          <a:noFill/>
          <a:ln/>
        </p:spPr>
        <p:txBody>
          <a:bodyPr wrap="none" lIns="0" tIns="0" rIns="0" bIns="0" rtlCol="0" anchor="t"/>
          <a:lstStyle/>
          <a:p>
            <a:pPr algn="l" indent="0" marL="0">
              <a:lnSpc>
                <a:spcPts val="2400"/>
              </a:lnSpc>
              <a:buNone/>
            </a:pPr>
            <a:r>
              <a:rPr lang="en-US" sz="1900" dirty="0">
                <a:solidFill>
                  <a:srgbClr val="3C3939"/>
                </a:solidFill>
                <a:latin typeface="Raleway" pitchFamily="34" charset="0"/>
                <a:ea typeface="Raleway" pitchFamily="34" charset="-122"/>
                <a:cs typeface="Raleway" pitchFamily="34" charset="-120"/>
              </a:rPr>
              <a:t>Vérifier la Restauration</a:t>
            </a:r>
            <a:endParaRPr lang="en-US" sz="1900" dirty="0"/>
          </a:p>
        </p:txBody>
      </p:sp>
      <p:sp>
        <p:nvSpPr>
          <p:cNvPr id="15" name="Text 8"/>
          <p:cNvSpPr/>
          <p:nvPr/>
        </p:nvSpPr>
        <p:spPr>
          <a:xfrm>
            <a:off x="1953935" y="6748343"/>
            <a:ext cx="6506170" cy="312539"/>
          </a:xfrm>
          <a:prstGeom prst="rect">
            <a:avLst/>
          </a:prstGeom>
          <a:noFill/>
          <a:ln/>
        </p:spPr>
        <p:txBody>
          <a:bodyPr wrap="none" lIns="0" tIns="0" rIns="0" bIns="0" rtlCol="0" anchor="t"/>
          <a:lstStyle/>
          <a:p>
            <a:pPr algn="l" indent="0" marL="0">
              <a:lnSpc>
                <a:spcPts val="2450"/>
              </a:lnSpc>
              <a:buNone/>
            </a:pPr>
            <a:r>
              <a:rPr lang="en-US" sz="1500" dirty="0">
                <a:solidFill>
                  <a:srgbClr val="3C3939"/>
                </a:solidFill>
                <a:latin typeface="Roboto" pitchFamily="34" charset="0"/>
                <a:ea typeface="Roboto" pitchFamily="34" charset="-122"/>
                <a:cs typeface="Roboto" pitchFamily="34" charset="-120"/>
              </a:rPr>
              <a:t>Tester régulièrement la capacité de restaurer les conteneurs sauvegardés.</a:t>
            </a:r>
            <a:endParaRPr lang="en-US" sz="15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5486400" cy="8229600"/>
          </a:xfrm>
          <a:prstGeom prst="rect">
            <a:avLst/>
          </a:prstGeom>
        </p:spPr>
      </p:pic>
      <p:sp>
        <p:nvSpPr>
          <p:cNvPr id="3" name="Text 0"/>
          <p:cNvSpPr/>
          <p:nvPr/>
        </p:nvSpPr>
        <p:spPr>
          <a:xfrm>
            <a:off x="6222563" y="905470"/>
            <a:ext cx="7671673" cy="1314688"/>
          </a:xfrm>
          <a:prstGeom prst="rect">
            <a:avLst/>
          </a:prstGeom>
          <a:noFill/>
          <a:ln/>
        </p:spPr>
        <p:txBody>
          <a:bodyPr wrap="square" lIns="0" tIns="0" rIns="0" bIns="0" rtlCol="0" anchor="t"/>
          <a:lstStyle/>
          <a:p>
            <a:pPr indent="0" marL="0">
              <a:lnSpc>
                <a:spcPts val="5150"/>
              </a:lnSpc>
              <a:buNone/>
            </a:pPr>
            <a:r>
              <a:rPr lang="en-US" sz="4100" dirty="0">
                <a:solidFill>
                  <a:srgbClr val="1B1B27"/>
                </a:solidFill>
                <a:latin typeface="Raleway" pitchFamily="34" charset="0"/>
                <a:ea typeface="Raleway" pitchFamily="34" charset="-122"/>
                <a:cs typeface="Raleway" pitchFamily="34" charset="-120"/>
              </a:rPr>
              <a:t>Sauvegardes des paramètres système Proxmox</a:t>
            </a:r>
            <a:endParaRPr lang="en-US" sz="4100" dirty="0"/>
          </a:p>
        </p:txBody>
      </p:sp>
      <p:sp>
        <p:nvSpPr>
          <p:cNvPr id="4" name="Shape 1"/>
          <p:cNvSpPr/>
          <p:nvPr/>
        </p:nvSpPr>
        <p:spPr>
          <a:xfrm>
            <a:off x="6222563" y="2535674"/>
            <a:ext cx="7671673" cy="4788337"/>
          </a:xfrm>
          <a:prstGeom prst="roundRect">
            <a:avLst>
              <a:gd name="adj" fmla="val 1845"/>
            </a:avLst>
          </a:prstGeom>
          <a:noFill/>
          <a:ln w="7620">
            <a:solidFill>
              <a:srgbClr val="000000">
                <a:alpha val="8000"/>
              </a:srgbClr>
            </a:solidFill>
            <a:prstDash val="solid"/>
          </a:ln>
        </p:spPr>
      </p:sp>
      <p:sp>
        <p:nvSpPr>
          <p:cNvPr id="5" name="Shape 2"/>
          <p:cNvSpPr/>
          <p:nvPr/>
        </p:nvSpPr>
        <p:spPr>
          <a:xfrm>
            <a:off x="6230183" y="2543294"/>
            <a:ext cx="7656433" cy="1277422"/>
          </a:xfrm>
          <a:prstGeom prst="rect">
            <a:avLst/>
          </a:prstGeom>
          <a:solidFill>
            <a:srgbClr val="FFFFFF">
              <a:alpha val="4000"/>
            </a:srgbClr>
          </a:solidFill>
          <a:ln/>
        </p:spPr>
      </p:sp>
      <p:sp>
        <p:nvSpPr>
          <p:cNvPr id="6" name="Text 3"/>
          <p:cNvSpPr/>
          <p:nvPr/>
        </p:nvSpPr>
        <p:spPr>
          <a:xfrm>
            <a:off x="6440448" y="2677120"/>
            <a:ext cx="3403878" cy="336590"/>
          </a:xfrm>
          <a:prstGeom prst="rect">
            <a:avLst/>
          </a:prstGeom>
          <a:noFill/>
          <a:ln/>
        </p:spPr>
        <p:txBody>
          <a:bodyPr wrap="none" lIns="0" tIns="0" rIns="0" bIns="0" rtlCol="0" anchor="t"/>
          <a:lstStyle/>
          <a:p>
            <a:pPr indent="0" marL="0">
              <a:lnSpc>
                <a:spcPts val="2650"/>
              </a:lnSpc>
              <a:buNone/>
            </a:pPr>
            <a:r>
              <a:rPr lang="en-US" sz="1650" dirty="0">
                <a:solidFill>
                  <a:srgbClr val="3C3939"/>
                </a:solidFill>
                <a:latin typeface="Roboto" pitchFamily="34" charset="0"/>
                <a:ea typeface="Roboto" pitchFamily="34" charset="-122"/>
                <a:cs typeface="Roboto" pitchFamily="34" charset="-120"/>
              </a:rPr>
              <a:t>Configuration Réseau</a:t>
            </a:r>
            <a:endParaRPr lang="en-US" sz="1650" dirty="0"/>
          </a:p>
        </p:txBody>
      </p:sp>
      <p:sp>
        <p:nvSpPr>
          <p:cNvPr id="7" name="Text 4"/>
          <p:cNvSpPr/>
          <p:nvPr/>
        </p:nvSpPr>
        <p:spPr>
          <a:xfrm>
            <a:off x="10272474" y="2677120"/>
            <a:ext cx="3403878" cy="1009769"/>
          </a:xfrm>
          <a:prstGeom prst="rect">
            <a:avLst/>
          </a:prstGeom>
          <a:noFill/>
          <a:ln/>
        </p:spPr>
        <p:txBody>
          <a:bodyPr wrap="square" lIns="0" tIns="0" rIns="0" bIns="0" rtlCol="0" anchor="t"/>
          <a:lstStyle/>
          <a:p>
            <a:pPr indent="0" marL="0">
              <a:lnSpc>
                <a:spcPts val="2650"/>
              </a:lnSpc>
              <a:buNone/>
            </a:pPr>
            <a:r>
              <a:rPr lang="en-US" sz="1650" dirty="0">
                <a:solidFill>
                  <a:srgbClr val="3C3939"/>
                </a:solidFill>
                <a:latin typeface="Roboto" pitchFamily="34" charset="0"/>
                <a:ea typeface="Roboto" pitchFamily="34" charset="-122"/>
                <a:cs typeface="Roboto" pitchFamily="34" charset="-120"/>
              </a:rPr>
              <a:t>Sauvegarder les paramètres réseau tels que les interfaces, les passerelles et les DNS.</a:t>
            </a:r>
            <a:endParaRPr lang="en-US" sz="1650" dirty="0"/>
          </a:p>
        </p:txBody>
      </p:sp>
      <p:sp>
        <p:nvSpPr>
          <p:cNvPr id="8" name="Shape 5"/>
          <p:cNvSpPr/>
          <p:nvPr/>
        </p:nvSpPr>
        <p:spPr>
          <a:xfrm>
            <a:off x="6230183" y="3820716"/>
            <a:ext cx="7656433" cy="1277422"/>
          </a:xfrm>
          <a:prstGeom prst="rect">
            <a:avLst/>
          </a:prstGeom>
          <a:solidFill>
            <a:srgbClr val="000000">
              <a:alpha val="4000"/>
            </a:srgbClr>
          </a:solidFill>
          <a:ln/>
        </p:spPr>
      </p:sp>
      <p:sp>
        <p:nvSpPr>
          <p:cNvPr id="9" name="Text 6"/>
          <p:cNvSpPr/>
          <p:nvPr/>
        </p:nvSpPr>
        <p:spPr>
          <a:xfrm>
            <a:off x="6440448" y="3954542"/>
            <a:ext cx="3403878" cy="336590"/>
          </a:xfrm>
          <a:prstGeom prst="rect">
            <a:avLst/>
          </a:prstGeom>
          <a:noFill/>
          <a:ln/>
        </p:spPr>
        <p:txBody>
          <a:bodyPr wrap="none" lIns="0" tIns="0" rIns="0" bIns="0" rtlCol="0" anchor="t"/>
          <a:lstStyle/>
          <a:p>
            <a:pPr indent="0" marL="0">
              <a:lnSpc>
                <a:spcPts val="2650"/>
              </a:lnSpc>
              <a:buNone/>
            </a:pPr>
            <a:r>
              <a:rPr lang="en-US" sz="1650" dirty="0">
                <a:solidFill>
                  <a:srgbClr val="3C3939"/>
                </a:solidFill>
                <a:latin typeface="Roboto" pitchFamily="34" charset="0"/>
                <a:ea typeface="Roboto" pitchFamily="34" charset="-122"/>
                <a:cs typeface="Roboto" pitchFamily="34" charset="-120"/>
              </a:rPr>
              <a:t>Paramètres Utilisateurs</a:t>
            </a:r>
            <a:endParaRPr lang="en-US" sz="1650" dirty="0"/>
          </a:p>
        </p:txBody>
      </p:sp>
      <p:sp>
        <p:nvSpPr>
          <p:cNvPr id="10" name="Text 7"/>
          <p:cNvSpPr/>
          <p:nvPr/>
        </p:nvSpPr>
        <p:spPr>
          <a:xfrm>
            <a:off x="10272474" y="3954542"/>
            <a:ext cx="3403878" cy="1009769"/>
          </a:xfrm>
          <a:prstGeom prst="rect">
            <a:avLst/>
          </a:prstGeom>
          <a:noFill/>
          <a:ln/>
        </p:spPr>
        <p:txBody>
          <a:bodyPr wrap="square" lIns="0" tIns="0" rIns="0" bIns="0" rtlCol="0" anchor="t"/>
          <a:lstStyle/>
          <a:p>
            <a:pPr indent="0" marL="0">
              <a:lnSpc>
                <a:spcPts val="2650"/>
              </a:lnSpc>
              <a:buNone/>
            </a:pPr>
            <a:r>
              <a:rPr lang="en-US" sz="1650" dirty="0">
                <a:solidFill>
                  <a:srgbClr val="3C3939"/>
                </a:solidFill>
                <a:latin typeface="Roboto" pitchFamily="34" charset="0"/>
                <a:ea typeface="Roboto" pitchFamily="34" charset="-122"/>
                <a:cs typeface="Roboto" pitchFamily="34" charset="-120"/>
              </a:rPr>
              <a:t>Capturer les comptes utilisateurs et leurs autorisations pour faciliter la restauration.</a:t>
            </a:r>
            <a:endParaRPr lang="en-US" sz="1650" dirty="0"/>
          </a:p>
        </p:txBody>
      </p:sp>
      <p:sp>
        <p:nvSpPr>
          <p:cNvPr id="11" name="Shape 8"/>
          <p:cNvSpPr/>
          <p:nvPr/>
        </p:nvSpPr>
        <p:spPr>
          <a:xfrm>
            <a:off x="6230183" y="5098137"/>
            <a:ext cx="7656433" cy="940832"/>
          </a:xfrm>
          <a:prstGeom prst="rect">
            <a:avLst/>
          </a:prstGeom>
          <a:solidFill>
            <a:srgbClr val="FFFFFF">
              <a:alpha val="4000"/>
            </a:srgbClr>
          </a:solidFill>
          <a:ln/>
        </p:spPr>
      </p:sp>
      <p:sp>
        <p:nvSpPr>
          <p:cNvPr id="12" name="Text 9"/>
          <p:cNvSpPr/>
          <p:nvPr/>
        </p:nvSpPr>
        <p:spPr>
          <a:xfrm>
            <a:off x="6440448" y="5231963"/>
            <a:ext cx="3403878" cy="336590"/>
          </a:xfrm>
          <a:prstGeom prst="rect">
            <a:avLst/>
          </a:prstGeom>
          <a:noFill/>
          <a:ln/>
        </p:spPr>
        <p:txBody>
          <a:bodyPr wrap="none" lIns="0" tIns="0" rIns="0" bIns="0" rtlCol="0" anchor="t"/>
          <a:lstStyle/>
          <a:p>
            <a:pPr indent="0" marL="0">
              <a:lnSpc>
                <a:spcPts val="2650"/>
              </a:lnSpc>
              <a:buNone/>
            </a:pPr>
            <a:r>
              <a:rPr lang="en-US" sz="1650" dirty="0">
                <a:solidFill>
                  <a:srgbClr val="3C3939"/>
                </a:solidFill>
                <a:latin typeface="Roboto" pitchFamily="34" charset="0"/>
                <a:ea typeface="Roboto" pitchFamily="34" charset="-122"/>
                <a:cs typeface="Roboto" pitchFamily="34" charset="-120"/>
              </a:rPr>
              <a:t>Informations Système</a:t>
            </a:r>
            <a:endParaRPr lang="en-US" sz="1650" dirty="0"/>
          </a:p>
        </p:txBody>
      </p:sp>
      <p:sp>
        <p:nvSpPr>
          <p:cNvPr id="13" name="Text 10"/>
          <p:cNvSpPr/>
          <p:nvPr/>
        </p:nvSpPr>
        <p:spPr>
          <a:xfrm>
            <a:off x="10272474" y="5231963"/>
            <a:ext cx="3403878" cy="673179"/>
          </a:xfrm>
          <a:prstGeom prst="rect">
            <a:avLst/>
          </a:prstGeom>
          <a:noFill/>
          <a:ln/>
        </p:spPr>
        <p:txBody>
          <a:bodyPr wrap="square" lIns="0" tIns="0" rIns="0" bIns="0" rtlCol="0" anchor="t"/>
          <a:lstStyle/>
          <a:p>
            <a:pPr indent="0" marL="0">
              <a:lnSpc>
                <a:spcPts val="2650"/>
              </a:lnSpc>
              <a:buNone/>
            </a:pPr>
            <a:r>
              <a:rPr lang="en-US" sz="1650" dirty="0">
                <a:solidFill>
                  <a:srgbClr val="3C3939"/>
                </a:solidFill>
                <a:latin typeface="Roboto" pitchFamily="34" charset="0"/>
                <a:ea typeface="Roboto" pitchFamily="34" charset="-122"/>
                <a:cs typeface="Roboto" pitchFamily="34" charset="-120"/>
              </a:rPr>
              <a:t>Sauvegarder les détails matériels et logiciels du serveur Proxmox.</a:t>
            </a:r>
            <a:endParaRPr lang="en-US" sz="1650" dirty="0"/>
          </a:p>
        </p:txBody>
      </p:sp>
      <p:sp>
        <p:nvSpPr>
          <p:cNvPr id="14" name="Shape 11"/>
          <p:cNvSpPr/>
          <p:nvPr/>
        </p:nvSpPr>
        <p:spPr>
          <a:xfrm>
            <a:off x="6230183" y="6038969"/>
            <a:ext cx="7656433" cy="1277422"/>
          </a:xfrm>
          <a:prstGeom prst="rect">
            <a:avLst/>
          </a:prstGeom>
          <a:solidFill>
            <a:srgbClr val="000000">
              <a:alpha val="4000"/>
            </a:srgbClr>
          </a:solidFill>
          <a:ln/>
        </p:spPr>
      </p:sp>
      <p:sp>
        <p:nvSpPr>
          <p:cNvPr id="15" name="Text 12"/>
          <p:cNvSpPr/>
          <p:nvPr/>
        </p:nvSpPr>
        <p:spPr>
          <a:xfrm>
            <a:off x="6440448" y="6172795"/>
            <a:ext cx="3403878" cy="336590"/>
          </a:xfrm>
          <a:prstGeom prst="rect">
            <a:avLst/>
          </a:prstGeom>
          <a:noFill/>
          <a:ln/>
        </p:spPr>
        <p:txBody>
          <a:bodyPr wrap="none" lIns="0" tIns="0" rIns="0" bIns="0" rtlCol="0" anchor="t"/>
          <a:lstStyle/>
          <a:p>
            <a:pPr indent="0" marL="0">
              <a:lnSpc>
                <a:spcPts val="2650"/>
              </a:lnSpc>
              <a:buNone/>
            </a:pPr>
            <a:r>
              <a:rPr lang="en-US" sz="1650" dirty="0">
                <a:solidFill>
                  <a:srgbClr val="3C3939"/>
                </a:solidFill>
                <a:latin typeface="Roboto" pitchFamily="34" charset="0"/>
                <a:ea typeface="Roboto" pitchFamily="34" charset="-122"/>
                <a:cs typeface="Roboto" pitchFamily="34" charset="-120"/>
              </a:rPr>
              <a:t>Configuration Proxmox</a:t>
            </a:r>
            <a:endParaRPr lang="en-US" sz="1650" dirty="0"/>
          </a:p>
        </p:txBody>
      </p:sp>
      <p:sp>
        <p:nvSpPr>
          <p:cNvPr id="16" name="Text 13"/>
          <p:cNvSpPr/>
          <p:nvPr/>
        </p:nvSpPr>
        <p:spPr>
          <a:xfrm>
            <a:off x="10272474" y="6172795"/>
            <a:ext cx="3403878" cy="1009769"/>
          </a:xfrm>
          <a:prstGeom prst="rect">
            <a:avLst/>
          </a:prstGeom>
          <a:noFill/>
          <a:ln/>
        </p:spPr>
        <p:txBody>
          <a:bodyPr wrap="square" lIns="0" tIns="0" rIns="0" bIns="0" rtlCol="0" anchor="t"/>
          <a:lstStyle/>
          <a:p>
            <a:pPr indent="0" marL="0">
              <a:lnSpc>
                <a:spcPts val="2650"/>
              </a:lnSpc>
              <a:buNone/>
            </a:pPr>
            <a:r>
              <a:rPr lang="en-US" sz="1650" dirty="0">
                <a:solidFill>
                  <a:srgbClr val="3C3939"/>
                </a:solidFill>
                <a:latin typeface="Roboto" pitchFamily="34" charset="0"/>
                <a:ea typeface="Roboto" pitchFamily="34" charset="-122"/>
                <a:cs typeface="Roboto" pitchFamily="34" charset="-120"/>
              </a:rPr>
              <a:t>Sauvegarder les paramètres de configuration de la plateforme Proxmox.</a:t>
            </a:r>
            <a:endParaRPr lang="en-US" sz="16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5486400" cy="8229600"/>
          </a:xfrm>
          <a:prstGeom prst="rect">
            <a:avLst/>
          </a:prstGeom>
        </p:spPr>
      </p:pic>
      <p:sp>
        <p:nvSpPr>
          <p:cNvPr id="3" name="Text 0"/>
          <p:cNvSpPr/>
          <p:nvPr/>
        </p:nvSpPr>
        <p:spPr>
          <a:xfrm>
            <a:off x="6209348" y="843201"/>
            <a:ext cx="7698105" cy="1291114"/>
          </a:xfrm>
          <a:prstGeom prst="rect">
            <a:avLst/>
          </a:prstGeom>
          <a:noFill/>
          <a:ln/>
        </p:spPr>
        <p:txBody>
          <a:bodyPr wrap="square" lIns="0" tIns="0" rIns="0" bIns="0" rtlCol="0" anchor="t"/>
          <a:lstStyle/>
          <a:p>
            <a:pPr indent="0" marL="0">
              <a:lnSpc>
                <a:spcPts val="5050"/>
              </a:lnSpc>
              <a:buNone/>
            </a:pPr>
            <a:r>
              <a:rPr lang="en-US" sz="4050" dirty="0">
                <a:solidFill>
                  <a:srgbClr val="1B1B27"/>
                </a:solidFill>
                <a:latin typeface="Raleway" pitchFamily="34" charset="0"/>
                <a:ea typeface="Raleway" pitchFamily="34" charset="-122"/>
                <a:cs typeface="Raleway" pitchFamily="34" charset="-120"/>
              </a:rPr>
              <a:t>Planification et automatisation des sauvegardes</a:t>
            </a:r>
            <a:endParaRPr lang="en-US" sz="4050" dirty="0"/>
          </a:p>
        </p:txBody>
      </p:sp>
      <p:pic>
        <p:nvPicPr>
          <p:cNvPr id="4" name="Image 1" descr="preencoded.png">    </p:cNvPr>
          <p:cNvPicPr>
            <a:picLocks noChangeAspect="1"/>
          </p:cNvPicPr>
          <p:nvPr/>
        </p:nvPicPr>
        <p:blipFill>
          <a:blip r:embed="rId2"/>
          <a:stretch>
            <a:fillRect/>
          </a:stretch>
        </p:blipFill>
        <p:spPr>
          <a:xfrm>
            <a:off x="6209348" y="2444115"/>
            <a:ext cx="516374" cy="516374"/>
          </a:xfrm>
          <a:prstGeom prst="rect">
            <a:avLst/>
          </a:prstGeom>
        </p:spPr>
      </p:pic>
      <p:sp>
        <p:nvSpPr>
          <p:cNvPr id="5" name="Text 1"/>
          <p:cNvSpPr/>
          <p:nvPr/>
        </p:nvSpPr>
        <p:spPr>
          <a:xfrm>
            <a:off x="6209348" y="3167063"/>
            <a:ext cx="2582108" cy="322778"/>
          </a:xfrm>
          <a:prstGeom prst="rect">
            <a:avLst/>
          </a:prstGeom>
          <a:noFill/>
          <a:ln/>
        </p:spPr>
        <p:txBody>
          <a:bodyPr wrap="none" lIns="0" tIns="0" rIns="0" bIns="0" rtlCol="0" anchor="t"/>
          <a:lstStyle/>
          <a:p>
            <a:pPr algn="l" indent="0" marL="0">
              <a:lnSpc>
                <a:spcPts val="2500"/>
              </a:lnSpc>
              <a:buNone/>
            </a:pPr>
            <a:r>
              <a:rPr lang="en-US" sz="2000" dirty="0">
                <a:solidFill>
                  <a:srgbClr val="3C3939"/>
                </a:solidFill>
                <a:latin typeface="Raleway" pitchFamily="34" charset="0"/>
                <a:ea typeface="Raleway" pitchFamily="34" charset="-122"/>
                <a:cs typeface="Raleway" pitchFamily="34" charset="-120"/>
              </a:rPr>
              <a:t>Planification</a:t>
            </a:r>
            <a:endParaRPr lang="en-US" sz="2000" dirty="0"/>
          </a:p>
        </p:txBody>
      </p:sp>
      <p:sp>
        <p:nvSpPr>
          <p:cNvPr id="6" name="Text 2"/>
          <p:cNvSpPr/>
          <p:nvPr/>
        </p:nvSpPr>
        <p:spPr>
          <a:xfrm>
            <a:off x="6209348" y="3613785"/>
            <a:ext cx="3694152" cy="991553"/>
          </a:xfrm>
          <a:prstGeom prst="rect">
            <a:avLst/>
          </a:prstGeom>
          <a:noFill/>
          <a:ln/>
        </p:spPr>
        <p:txBody>
          <a:bodyPr wrap="square" lIns="0" tIns="0" rIns="0" bIns="0" rtlCol="0" anchor="t"/>
          <a:lstStyle/>
          <a:p>
            <a:pPr algn="l" indent="0" marL="0">
              <a:lnSpc>
                <a:spcPts val="2600"/>
              </a:lnSpc>
              <a:buNone/>
            </a:pPr>
            <a:r>
              <a:rPr lang="en-US" sz="1600" dirty="0">
                <a:solidFill>
                  <a:srgbClr val="3C3939"/>
                </a:solidFill>
                <a:latin typeface="Roboto" pitchFamily="34" charset="0"/>
                <a:ea typeface="Roboto" pitchFamily="34" charset="-122"/>
                <a:cs typeface="Roboto" pitchFamily="34" charset="-120"/>
              </a:rPr>
              <a:t>Configurer des tâches de sauvegarde récurrentes selon un calendrier prédéfini.</a:t>
            </a:r>
            <a:endParaRPr lang="en-US" sz="1600" dirty="0"/>
          </a:p>
        </p:txBody>
      </p:sp>
      <p:pic>
        <p:nvPicPr>
          <p:cNvPr id="7" name="Image 2" descr="preencoded.png">    </p:cNvPr>
          <p:cNvPicPr>
            <a:picLocks noChangeAspect="1"/>
          </p:cNvPicPr>
          <p:nvPr/>
        </p:nvPicPr>
        <p:blipFill>
          <a:blip r:embed="rId3"/>
          <a:stretch>
            <a:fillRect/>
          </a:stretch>
        </p:blipFill>
        <p:spPr>
          <a:xfrm>
            <a:off x="10213300" y="2444115"/>
            <a:ext cx="516374" cy="516374"/>
          </a:xfrm>
          <a:prstGeom prst="rect">
            <a:avLst/>
          </a:prstGeom>
        </p:spPr>
      </p:pic>
      <p:sp>
        <p:nvSpPr>
          <p:cNvPr id="8" name="Text 3"/>
          <p:cNvSpPr/>
          <p:nvPr/>
        </p:nvSpPr>
        <p:spPr>
          <a:xfrm>
            <a:off x="10213300" y="3167063"/>
            <a:ext cx="2582108" cy="322778"/>
          </a:xfrm>
          <a:prstGeom prst="rect">
            <a:avLst/>
          </a:prstGeom>
          <a:noFill/>
          <a:ln/>
        </p:spPr>
        <p:txBody>
          <a:bodyPr wrap="none" lIns="0" tIns="0" rIns="0" bIns="0" rtlCol="0" anchor="t"/>
          <a:lstStyle/>
          <a:p>
            <a:pPr algn="l" indent="0" marL="0">
              <a:lnSpc>
                <a:spcPts val="2500"/>
              </a:lnSpc>
              <a:buNone/>
            </a:pPr>
            <a:r>
              <a:rPr lang="en-US" sz="2000" dirty="0">
                <a:solidFill>
                  <a:srgbClr val="3C3939"/>
                </a:solidFill>
                <a:latin typeface="Raleway" pitchFamily="34" charset="0"/>
                <a:ea typeface="Raleway" pitchFamily="34" charset="-122"/>
                <a:cs typeface="Raleway" pitchFamily="34" charset="-120"/>
              </a:rPr>
              <a:t>Automatisation</a:t>
            </a:r>
            <a:endParaRPr lang="en-US" sz="2000" dirty="0"/>
          </a:p>
        </p:txBody>
      </p:sp>
      <p:sp>
        <p:nvSpPr>
          <p:cNvPr id="9" name="Text 4"/>
          <p:cNvSpPr/>
          <p:nvPr/>
        </p:nvSpPr>
        <p:spPr>
          <a:xfrm>
            <a:off x="10213300" y="3613785"/>
            <a:ext cx="3694152" cy="991553"/>
          </a:xfrm>
          <a:prstGeom prst="rect">
            <a:avLst/>
          </a:prstGeom>
          <a:noFill/>
          <a:ln/>
        </p:spPr>
        <p:txBody>
          <a:bodyPr wrap="square" lIns="0" tIns="0" rIns="0" bIns="0" rtlCol="0" anchor="t"/>
          <a:lstStyle/>
          <a:p>
            <a:pPr algn="l" indent="0" marL="0">
              <a:lnSpc>
                <a:spcPts val="2600"/>
              </a:lnSpc>
              <a:buNone/>
            </a:pPr>
            <a:r>
              <a:rPr lang="en-US" sz="1600" dirty="0">
                <a:solidFill>
                  <a:srgbClr val="3C3939"/>
                </a:solidFill>
                <a:latin typeface="Roboto" pitchFamily="34" charset="0"/>
                <a:ea typeface="Roboto" pitchFamily="34" charset="-122"/>
                <a:cs typeface="Roboto" pitchFamily="34" charset="-120"/>
              </a:rPr>
              <a:t>Programmer des sauvegardes automatiques en fonction d'événements ou de seuils prédéfinis.</a:t>
            </a:r>
            <a:endParaRPr lang="en-US" sz="1600" dirty="0"/>
          </a:p>
        </p:txBody>
      </p:sp>
      <p:pic>
        <p:nvPicPr>
          <p:cNvPr id="10" name="Image 3" descr="preencoded.png">    </p:cNvPr>
          <p:cNvPicPr>
            <a:picLocks noChangeAspect="1"/>
          </p:cNvPicPr>
          <p:nvPr/>
        </p:nvPicPr>
        <p:blipFill>
          <a:blip r:embed="rId4"/>
          <a:stretch>
            <a:fillRect/>
          </a:stretch>
        </p:blipFill>
        <p:spPr>
          <a:xfrm>
            <a:off x="6209348" y="5225058"/>
            <a:ext cx="516374" cy="516374"/>
          </a:xfrm>
          <a:prstGeom prst="rect">
            <a:avLst/>
          </a:prstGeom>
        </p:spPr>
      </p:pic>
      <p:sp>
        <p:nvSpPr>
          <p:cNvPr id="11" name="Text 5"/>
          <p:cNvSpPr/>
          <p:nvPr/>
        </p:nvSpPr>
        <p:spPr>
          <a:xfrm>
            <a:off x="6209348" y="5948005"/>
            <a:ext cx="2582108" cy="322778"/>
          </a:xfrm>
          <a:prstGeom prst="rect">
            <a:avLst/>
          </a:prstGeom>
          <a:noFill/>
          <a:ln/>
        </p:spPr>
        <p:txBody>
          <a:bodyPr wrap="none" lIns="0" tIns="0" rIns="0" bIns="0" rtlCol="0" anchor="t"/>
          <a:lstStyle/>
          <a:p>
            <a:pPr algn="l" indent="0" marL="0">
              <a:lnSpc>
                <a:spcPts val="2500"/>
              </a:lnSpc>
              <a:buNone/>
            </a:pPr>
            <a:r>
              <a:rPr lang="en-US" sz="2000" dirty="0">
                <a:solidFill>
                  <a:srgbClr val="3C3939"/>
                </a:solidFill>
                <a:latin typeface="Raleway" pitchFamily="34" charset="0"/>
                <a:ea typeface="Raleway" pitchFamily="34" charset="-122"/>
                <a:cs typeface="Raleway" pitchFamily="34" charset="-120"/>
              </a:rPr>
              <a:t>Alertes</a:t>
            </a:r>
            <a:endParaRPr lang="en-US" sz="2000" dirty="0"/>
          </a:p>
        </p:txBody>
      </p:sp>
      <p:sp>
        <p:nvSpPr>
          <p:cNvPr id="12" name="Text 6"/>
          <p:cNvSpPr/>
          <p:nvPr/>
        </p:nvSpPr>
        <p:spPr>
          <a:xfrm>
            <a:off x="6209348" y="6394728"/>
            <a:ext cx="3694152" cy="661035"/>
          </a:xfrm>
          <a:prstGeom prst="rect">
            <a:avLst/>
          </a:prstGeom>
          <a:noFill/>
          <a:ln/>
        </p:spPr>
        <p:txBody>
          <a:bodyPr wrap="square" lIns="0" tIns="0" rIns="0" bIns="0" rtlCol="0" anchor="t"/>
          <a:lstStyle/>
          <a:p>
            <a:pPr algn="l" indent="0" marL="0">
              <a:lnSpc>
                <a:spcPts val="2600"/>
              </a:lnSpc>
              <a:buNone/>
            </a:pPr>
            <a:r>
              <a:rPr lang="en-US" sz="1600" dirty="0">
                <a:solidFill>
                  <a:srgbClr val="3C3939"/>
                </a:solidFill>
                <a:latin typeface="Roboto" pitchFamily="34" charset="0"/>
                <a:ea typeface="Roboto" pitchFamily="34" charset="-122"/>
                <a:cs typeface="Roboto" pitchFamily="34" charset="-120"/>
              </a:rPr>
              <a:t>Configurer des notifications en cas d'échec ou de succès des sauvegardes.</a:t>
            </a:r>
            <a:endParaRPr lang="en-US" sz="1600" dirty="0"/>
          </a:p>
        </p:txBody>
      </p:sp>
      <p:pic>
        <p:nvPicPr>
          <p:cNvPr id="13" name="Image 4" descr="preencoded.png">    </p:cNvPr>
          <p:cNvPicPr>
            <a:picLocks noChangeAspect="1"/>
          </p:cNvPicPr>
          <p:nvPr/>
        </p:nvPicPr>
        <p:blipFill>
          <a:blip r:embed="rId5"/>
          <a:stretch>
            <a:fillRect/>
          </a:stretch>
        </p:blipFill>
        <p:spPr>
          <a:xfrm>
            <a:off x="10213300" y="5225058"/>
            <a:ext cx="516374" cy="516374"/>
          </a:xfrm>
          <a:prstGeom prst="rect">
            <a:avLst/>
          </a:prstGeom>
        </p:spPr>
      </p:pic>
      <p:sp>
        <p:nvSpPr>
          <p:cNvPr id="14" name="Text 7"/>
          <p:cNvSpPr/>
          <p:nvPr/>
        </p:nvSpPr>
        <p:spPr>
          <a:xfrm>
            <a:off x="10213300" y="5948005"/>
            <a:ext cx="2741890" cy="322778"/>
          </a:xfrm>
          <a:prstGeom prst="rect">
            <a:avLst/>
          </a:prstGeom>
          <a:noFill/>
          <a:ln/>
        </p:spPr>
        <p:txBody>
          <a:bodyPr wrap="none" lIns="0" tIns="0" rIns="0" bIns="0" rtlCol="0" anchor="t"/>
          <a:lstStyle/>
          <a:p>
            <a:pPr algn="l" indent="0" marL="0">
              <a:lnSpc>
                <a:spcPts val="2500"/>
              </a:lnSpc>
              <a:buNone/>
            </a:pPr>
            <a:r>
              <a:rPr lang="en-US" sz="2000" dirty="0">
                <a:solidFill>
                  <a:srgbClr val="3C3939"/>
                </a:solidFill>
                <a:latin typeface="Raleway" pitchFamily="34" charset="0"/>
                <a:ea typeface="Raleway" pitchFamily="34" charset="-122"/>
                <a:cs typeface="Raleway" pitchFamily="34" charset="-120"/>
              </a:rPr>
              <a:t>Sauvegarde à Distance</a:t>
            </a:r>
            <a:endParaRPr lang="en-US" sz="2000" dirty="0"/>
          </a:p>
        </p:txBody>
      </p:sp>
      <p:sp>
        <p:nvSpPr>
          <p:cNvPr id="15" name="Text 8"/>
          <p:cNvSpPr/>
          <p:nvPr/>
        </p:nvSpPr>
        <p:spPr>
          <a:xfrm>
            <a:off x="10213300" y="6394728"/>
            <a:ext cx="3694152" cy="991553"/>
          </a:xfrm>
          <a:prstGeom prst="rect">
            <a:avLst/>
          </a:prstGeom>
          <a:noFill/>
          <a:ln/>
        </p:spPr>
        <p:txBody>
          <a:bodyPr wrap="square" lIns="0" tIns="0" rIns="0" bIns="0" rtlCol="0" anchor="t"/>
          <a:lstStyle/>
          <a:p>
            <a:pPr algn="l" indent="0" marL="0">
              <a:lnSpc>
                <a:spcPts val="2600"/>
              </a:lnSpc>
              <a:buNone/>
            </a:pPr>
            <a:r>
              <a:rPr lang="en-US" sz="1600" dirty="0">
                <a:solidFill>
                  <a:srgbClr val="3C3939"/>
                </a:solidFill>
                <a:latin typeface="Roboto" pitchFamily="34" charset="0"/>
                <a:ea typeface="Roboto" pitchFamily="34" charset="-122"/>
                <a:cs typeface="Roboto" pitchFamily="34" charset="-120"/>
              </a:rPr>
              <a:t>Sauvegarder les données sur un stockage externe pour une meilleure protection.</a:t>
            </a:r>
            <a:endParaRPr lang="en-US" sz="16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144000" y="0"/>
            <a:ext cx="5486400" cy="8229600"/>
          </a:xfrm>
          <a:prstGeom prst="rect">
            <a:avLst/>
          </a:prstGeom>
        </p:spPr>
      </p:pic>
      <p:sp>
        <p:nvSpPr>
          <p:cNvPr id="3" name="Text 0"/>
          <p:cNvSpPr/>
          <p:nvPr/>
        </p:nvSpPr>
        <p:spPr>
          <a:xfrm>
            <a:off x="684848" y="651510"/>
            <a:ext cx="7774305" cy="1223010"/>
          </a:xfrm>
          <a:prstGeom prst="rect">
            <a:avLst/>
          </a:prstGeom>
          <a:noFill/>
          <a:ln/>
        </p:spPr>
        <p:txBody>
          <a:bodyPr wrap="square" lIns="0" tIns="0" rIns="0" bIns="0" rtlCol="0" anchor="t"/>
          <a:lstStyle/>
          <a:p>
            <a:pPr indent="0" marL="0">
              <a:lnSpc>
                <a:spcPts val="4800"/>
              </a:lnSpc>
              <a:buNone/>
            </a:pPr>
            <a:r>
              <a:rPr lang="en-US" sz="3850" dirty="0">
                <a:solidFill>
                  <a:srgbClr val="1B1B27"/>
                </a:solidFill>
                <a:latin typeface="Raleway" pitchFamily="34" charset="0"/>
                <a:ea typeface="Raleway" pitchFamily="34" charset="-122"/>
                <a:cs typeface="Raleway" pitchFamily="34" charset="-120"/>
              </a:rPr>
              <a:t>Restauration des données sauvegardées</a:t>
            </a:r>
            <a:endParaRPr lang="en-US" sz="3850" dirty="0"/>
          </a:p>
        </p:txBody>
      </p:sp>
      <p:sp>
        <p:nvSpPr>
          <p:cNvPr id="4" name="Shape 1"/>
          <p:cNvSpPr/>
          <p:nvPr/>
        </p:nvSpPr>
        <p:spPr>
          <a:xfrm>
            <a:off x="966907" y="2168009"/>
            <a:ext cx="22860" cy="5410081"/>
          </a:xfrm>
          <a:prstGeom prst="roundRect">
            <a:avLst>
              <a:gd name="adj" fmla="val 359544"/>
            </a:avLst>
          </a:prstGeom>
          <a:solidFill>
            <a:srgbClr val="C7C7D0"/>
          </a:solidFill>
          <a:ln/>
        </p:spPr>
      </p:sp>
      <p:sp>
        <p:nvSpPr>
          <p:cNvPr id="5" name="Shape 2"/>
          <p:cNvSpPr/>
          <p:nvPr/>
        </p:nvSpPr>
        <p:spPr>
          <a:xfrm>
            <a:off x="1175623" y="2596872"/>
            <a:ext cx="684848" cy="22860"/>
          </a:xfrm>
          <a:prstGeom prst="roundRect">
            <a:avLst>
              <a:gd name="adj" fmla="val 359544"/>
            </a:avLst>
          </a:prstGeom>
          <a:solidFill>
            <a:srgbClr val="C7C7D0"/>
          </a:solidFill>
          <a:ln/>
        </p:spPr>
      </p:sp>
      <p:sp>
        <p:nvSpPr>
          <p:cNvPr id="6" name="Shape 3"/>
          <p:cNvSpPr/>
          <p:nvPr/>
        </p:nvSpPr>
        <p:spPr>
          <a:xfrm>
            <a:off x="758190" y="2388156"/>
            <a:ext cx="440293" cy="440293"/>
          </a:xfrm>
          <a:prstGeom prst="roundRect">
            <a:avLst>
              <a:gd name="adj" fmla="val 18668"/>
            </a:avLst>
          </a:prstGeom>
          <a:solidFill>
            <a:srgbClr val="E1E1EA"/>
          </a:solidFill>
          <a:ln w="7620">
            <a:solidFill>
              <a:srgbClr val="C7C7D0"/>
            </a:solidFill>
            <a:prstDash val="solid"/>
          </a:ln>
        </p:spPr>
      </p:sp>
      <p:sp>
        <p:nvSpPr>
          <p:cNvPr id="7" name="Text 4"/>
          <p:cNvSpPr/>
          <p:nvPr/>
        </p:nvSpPr>
        <p:spPr>
          <a:xfrm>
            <a:off x="915472" y="2461498"/>
            <a:ext cx="125730" cy="293489"/>
          </a:xfrm>
          <a:prstGeom prst="rect">
            <a:avLst/>
          </a:prstGeom>
          <a:noFill/>
          <a:ln/>
        </p:spPr>
        <p:txBody>
          <a:bodyPr wrap="none" lIns="0" tIns="0" rIns="0" bIns="0" rtlCol="0" anchor="t"/>
          <a:lstStyle/>
          <a:p>
            <a:pPr algn="ctr" indent="0" marL="0">
              <a:lnSpc>
                <a:spcPts val="2300"/>
              </a:lnSpc>
              <a:buNone/>
            </a:pPr>
            <a:r>
              <a:rPr lang="en-US" sz="2300" dirty="0">
                <a:solidFill>
                  <a:srgbClr val="3C3939"/>
                </a:solidFill>
                <a:latin typeface="Raleway" pitchFamily="34" charset="0"/>
                <a:ea typeface="Raleway" pitchFamily="34" charset="-122"/>
                <a:cs typeface="Raleway" pitchFamily="34" charset="-120"/>
              </a:rPr>
              <a:t>1</a:t>
            </a:r>
            <a:endParaRPr lang="en-US" sz="2300" dirty="0"/>
          </a:p>
        </p:txBody>
      </p:sp>
      <p:sp>
        <p:nvSpPr>
          <p:cNvPr id="8" name="Text 5"/>
          <p:cNvSpPr/>
          <p:nvPr/>
        </p:nvSpPr>
        <p:spPr>
          <a:xfrm>
            <a:off x="2054543" y="2363629"/>
            <a:ext cx="2672596" cy="305753"/>
          </a:xfrm>
          <a:prstGeom prst="rect">
            <a:avLst/>
          </a:prstGeom>
          <a:noFill/>
          <a:ln/>
        </p:spPr>
        <p:txBody>
          <a:bodyPr wrap="none" lIns="0" tIns="0" rIns="0" bIns="0" rtlCol="0" anchor="t"/>
          <a:lstStyle/>
          <a:p>
            <a:pPr algn="l" indent="0" marL="0">
              <a:lnSpc>
                <a:spcPts val="2400"/>
              </a:lnSpc>
              <a:buNone/>
            </a:pPr>
            <a:r>
              <a:rPr lang="en-US" sz="1900" dirty="0">
                <a:solidFill>
                  <a:srgbClr val="3C3939"/>
                </a:solidFill>
                <a:latin typeface="Raleway" pitchFamily="34" charset="0"/>
                <a:ea typeface="Raleway" pitchFamily="34" charset="-122"/>
                <a:cs typeface="Raleway" pitchFamily="34" charset="-120"/>
              </a:rPr>
              <a:t>Identifier la Sauvegarde</a:t>
            </a:r>
            <a:endParaRPr lang="en-US" sz="1900" dirty="0"/>
          </a:p>
        </p:txBody>
      </p:sp>
      <p:sp>
        <p:nvSpPr>
          <p:cNvPr id="9" name="Text 6"/>
          <p:cNvSpPr/>
          <p:nvPr/>
        </p:nvSpPr>
        <p:spPr>
          <a:xfrm>
            <a:off x="2054543" y="2786777"/>
            <a:ext cx="6404610" cy="313134"/>
          </a:xfrm>
          <a:prstGeom prst="rect">
            <a:avLst/>
          </a:prstGeom>
          <a:noFill/>
          <a:ln/>
        </p:spPr>
        <p:txBody>
          <a:bodyPr wrap="none" lIns="0" tIns="0" rIns="0" bIns="0" rtlCol="0" anchor="t"/>
          <a:lstStyle/>
          <a:p>
            <a:pPr algn="l" indent="0" marL="0">
              <a:lnSpc>
                <a:spcPts val="2450"/>
              </a:lnSpc>
              <a:buNone/>
            </a:pPr>
            <a:r>
              <a:rPr lang="en-US" sz="1500" dirty="0">
                <a:solidFill>
                  <a:srgbClr val="3C3939"/>
                </a:solidFill>
                <a:latin typeface="Roboto" pitchFamily="34" charset="0"/>
                <a:ea typeface="Roboto" pitchFamily="34" charset="-122"/>
                <a:cs typeface="Roboto" pitchFamily="34" charset="-120"/>
              </a:rPr>
              <a:t>Rechercher et sélectionner la sauvegarde appropriée à restaurer.</a:t>
            </a:r>
            <a:endParaRPr lang="en-US" sz="1500" dirty="0"/>
          </a:p>
        </p:txBody>
      </p:sp>
      <p:sp>
        <p:nvSpPr>
          <p:cNvPr id="10" name="Shape 7"/>
          <p:cNvSpPr/>
          <p:nvPr/>
        </p:nvSpPr>
        <p:spPr>
          <a:xfrm>
            <a:off x="1175623" y="3920014"/>
            <a:ext cx="684848" cy="22860"/>
          </a:xfrm>
          <a:prstGeom prst="roundRect">
            <a:avLst>
              <a:gd name="adj" fmla="val 359544"/>
            </a:avLst>
          </a:prstGeom>
          <a:solidFill>
            <a:srgbClr val="C7C7D0"/>
          </a:solidFill>
          <a:ln/>
        </p:spPr>
      </p:sp>
      <p:sp>
        <p:nvSpPr>
          <p:cNvPr id="11" name="Shape 8"/>
          <p:cNvSpPr/>
          <p:nvPr/>
        </p:nvSpPr>
        <p:spPr>
          <a:xfrm>
            <a:off x="758190" y="3711297"/>
            <a:ext cx="440293" cy="440293"/>
          </a:xfrm>
          <a:prstGeom prst="roundRect">
            <a:avLst>
              <a:gd name="adj" fmla="val 18668"/>
            </a:avLst>
          </a:prstGeom>
          <a:solidFill>
            <a:srgbClr val="E1E1EA"/>
          </a:solidFill>
          <a:ln w="7620">
            <a:solidFill>
              <a:srgbClr val="C7C7D0"/>
            </a:solidFill>
            <a:prstDash val="solid"/>
          </a:ln>
        </p:spPr>
      </p:sp>
      <p:sp>
        <p:nvSpPr>
          <p:cNvPr id="12" name="Text 9"/>
          <p:cNvSpPr/>
          <p:nvPr/>
        </p:nvSpPr>
        <p:spPr>
          <a:xfrm>
            <a:off x="901779" y="3784640"/>
            <a:ext cx="152995" cy="293489"/>
          </a:xfrm>
          <a:prstGeom prst="rect">
            <a:avLst/>
          </a:prstGeom>
          <a:noFill/>
          <a:ln/>
        </p:spPr>
        <p:txBody>
          <a:bodyPr wrap="none" lIns="0" tIns="0" rIns="0" bIns="0" rtlCol="0" anchor="t"/>
          <a:lstStyle/>
          <a:p>
            <a:pPr algn="ctr" indent="0" marL="0">
              <a:lnSpc>
                <a:spcPts val="2300"/>
              </a:lnSpc>
              <a:buNone/>
            </a:pPr>
            <a:r>
              <a:rPr lang="en-US" sz="2300" dirty="0">
                <a:solidFill>
                  <a:srgbClr val="3C3939"/>
                </a:solidFill>
                <a:latin typeface="Raleway" pitchFamily="34" charset="0"/>
                <a:ea typeface="Raleway" pitchFamily="34" charset="-122"/>
                <a:cs typeface="Raleway" pitchFamily="34" charset="-120"/>
              </a:rPr>
              <a:t>2</a:t>
            </a:r>
            <a:endParaRPr lang="en-US" sz="2300" dirty="0"/>
          </a:p>
        </p:txBody>
      </p:sp>
      <p:sp>
        <p:nvSpPr>
          <p:cNvPr id="13" name="Text 10"/>
          <p:cNvSpPr/>
          <p:nvPr/>
        </p:nvSpPr>
        <p:spPr>
          <a:xfrm>
            <a:off x="2054543" y="3686770"/>
            <a:ext cx="2446139" cy="305753"/>
          </a:xfrm>
          <a:prstGeom prst="rect">
            <a:avLst/>
          </a:prstGeom>
          <a:noFill/>
          <a:ln/>
        </p:spPr>
        <p:txBody>
          <a:bodyPr wrap="none" lIns="0" tIns="0" rIns="0" bIns="0" rtlCol="0" anchor="t"/>
          <a:lstStyle/>
          <a:p>
            <a:pPr algn="l" indent="0" marL="0">
              <a:lnSpc>
                <a:spcPts val="2400"/>
              </a:lnSpc>
              <a:buNone/>
            </a:pPr>
            <a:r>
              <a:rPr lang="en-US" sz="1900" dirty="0">
                <a:solidFill>
                  <a:srgbClr val="3C3939"/>
                </a:solidFill>
                <a:latin typeface="Raleway" pitchFamily="34" charset="0"/>
                <a:ea typeface="Raleway" pitchFamily="34" charset="-122"/>
                <a:cs typeface="Raleway" pitchFamily="34" charset="-120"/>
              </a:rPr>
              <a:t>Choisir les Éléments</a:t>
            </a:r>
            <a:endParaRPr lang="en-US" sz="1900" dirty="0"/>
          </a:p>
        </p:txBody>
      </p:sp>
      <p:sp>
        <p:nvSpPr>
          <p:cNvPr id="14" name="Text 11"/>
          <p:cNvSpPr/>
          <p:nvPr/>
        </p:nvSpPr>
        <p:spPr>
          <a:xfrm>
            <a:off x="2054543" y="4109918"/>
            <a:ext cx="6404610" cy="626269"/>
          </a:xfrm>
          <a:prstGeom prst="rect">
            <a:avLst/>
          </a:prstGeom>
          <a:noFill/>
          <a:ln/>
        </p:spPr>
        <p:txBody>
          <a:bodyPr wrap="square" lIns="0" tIns="0" rIns="0" bIns="0" rtlCol="0" anchor="t"/>
          <a:lstStyle/>
          <a:p>
            <a:pPr algn="l" indent="0" marL="0">
              <a:lnSpc>
                <a:spcPts val="2450"/>
              </a:lnSpc>
              <a:buNone/>
            </a:pPr>
            <a:r>
              <a:rPr lang="en-US" sz="1500" dirty="0">
                <a:solidFill>
                  <a:srgbClr val="3C3939"/>
                </a:solidFill>
                <a:latin typeface="Roboto" pitchFamily="34" charset="0"/>
                <a:ea typeface="Roboto" pitchFamily="34" charset="-122"/>
                <a:cs typeface="Roboto" pitchFamily="34" charset="-120"/>
              </a:rPr>
              <a:t>Décider des éléments à restaurer, qu'il s'agisse de VMs, de conteneurs ou de paramètres système.</a:t>
            </a:r>
            <a:endParaRPr lang="en-US" sz="1500" dirty="0"/>
          </a:p>
        </p:txBody>
      </p:sp>
      <p:sp>
        <p:nvSpPr>
          <p:cNvPr id="15" name="Shape 12"/>
          <p:cNvSpPr/>
          <p:nvPr/>
        </p:nvSpPr>
        <p:spPr>
          <a:xfrm>
            <a:off x="1175623" y="5556290"/>
            <a:ext cx="684848" cy="22860"/>
          </a:xfrm>
          <a:prstGeom prst="roundRect">
            <a:avLst>
              <a:gd name="adj" fmla="val 359544"/>
            </a:avLst>
          </a:prstGeom>
          <a:solidFill>
            <a:srgbClr val="C7C7D0"/>
          </a:solidFill>
          <a:ln/>
        </p:spPr>
      </p:sp>
      <p:sp>
        <p:nvSpPr>
          <p:cNvPr id="16" name="Shape 13"/>
          <p:cNvSpPr/>
          <p:nvPr/>
        </p:nvSpPr>
        <p:spPr>
          <a:xfrm>
            <a:off x="758190" y="5347573"/>
            <a:ext cx="440293" cy="440293"/>
          </a:xfrm>
          <a:prstGeom prst="roundRect">
            <a:avLst>
              <a:gd name="adj" fmla="val 18668"/>
            </a:avLst>
          </a:prstGeom>
          <a:solidFill>
            <a:srgbClr val="E1E1EA"/>
          </a:solidFill>
          <a:ln w="7620">
            <a:solidFill>
              <a:srgbClr val="C7C7D0"/>
            </a:solidFill>
            <a:prstDash val="solid"/>
          </a:ln>
        </p:spPr>
      </p:sp>
      <p:sp>
        <p:nvSpPr>
          <p:cNvPr id="17" name="Text 14"/>
          <p:cNvSpPr/>
          <p:nvPr/>
        </p:nvSpPr>
        <p:spPr>
          <a:xfrm>
            <a:off x="899874" y="5420916"/>
            <a:ext cx="156805" cy="293489"/>
          </a:xfrm>
          <a:prstGeom prst="rect">
            <a:avLst/>
          </a:prstGeom>
          <a:noFill/>
          <a:ln/>
        </p:spPr>
        <p:txBody>
          <a:bodyPr wrap="none" lIns="0" tIns="0" rIns="0" bIns="0" rtlCol="0" anchor="t"/>
          <a:lstStyle/>
          <a:p>
            <a:pPr algn="ctr" indent="0" marL="0">
              <a:lnSpc>
                <a:spcPts val="2300"/>
              </a:lnSpc>
              <a:buNone/>
            </a:pPr>
            <a:r>
              <a:rPr lang="en-US" sz="2300" dirty="0">
                <a:solidFill>
                  <a:srgbClr val="3C3939"/>
                </a:solidFill>
                <a:latin typeface="Raleway" pitchFamily="34" charset="0"/>
                <a:ea typeface="Raleway" pitchFamily="34" charset="-122"/>
                <a:cs typeface="Raleway" pitchFamily="34" charset="-120"/>
              </a:rPr>
              <a:t>3</a:t>
            </a:r>
            <a:endParaRPr lang="en-US" sz="2300" dirty="0"/>
          </a:p>
        </p:txBody>
      </p:sp>
      <p:sp>
        <p:nvSpPr>
          <p:cNvPr id="18" name="Text 15"/>
          <p:cNvSpPr/>
          <p:nvPr/>
        </p:nvSpPr>
        <p:spPr>
          <a:xfrm>
            <a:off x="2054543" y="5323046"/>
            <a:ext cx="2518767" cy="305753"/>
          </a:xfrm>
          <a:prstGeom prst="rect">
            <a:avLst/>
          </a:prstGeom>
          <a:noFill/>
          <a:ln/>
        </p:spPr>
        <p:txBody>
          <a:bodyPr wrap="none" lIns="0" tIns="0" rIns="0" bIns="0" rtlCol="0" anchor="t"/>
          <a:lstStyle/>
          <a:p>
            <a:pPr algn="l" indent="0" marL="0">
              <a:lnSpc>
                <a:spcPts val="2400"/>
              </a:lnSpc>
              <a:buNone/>
            </a:pPr>
            <a:r>
              <a:rPr lang="en-US" sz="1900" dirty="0">
                <a:solidFill>
                  <a:srgbClr val="3C3939"/>
                </a:solidFill>
                <a:latin typeface="Raleway" pitchFamily="34" charset="0"/>
                <a:ea typeface="Raleway" pitchFamily="34" charset="-122"/>
                <a:cs typeface="Raleway" pitchFamily="34" charset="-120"/>
              </a:rPr>
              <a:t>Lancer la Restauration</a:t>
            </a:r>
            <a:endParaRPr lang="en-US" sz="1900" dirty="0"/>
          </a:p>
        </p:txBody>
      </p:sp>
      <p:sp>
        <p:nvSpPr>
          <p:cNvPr id="19" name="Text 16"/>
          <p:cNvSpPr/>
          <p:nvPr/>
        </p:nvSpPr>
        <p:spPr>
          <a:xfrm>
            <a:off x="2054543" y="5746194"/>
            <a:ext cx="6404610" cy="313134"/>
          </a:xfrm>
          <a:prstGeom prst="rect">
            <a:avLst/>
          </a:prstGeom>
          <a:noFill/>
          <a:ln/>
        </p:spPr>
        <p:txBody>
          <a:bodyPr wrap="none" lIns="0" tIns="0" rIns="0" bIns="0" rtlCol="0" anchor="t"/>
          <a:lstStyle/>
          <a:p>
            <a:pPr algn="l" indent="0" marL="0">
              <a:lnSpc>
                <a:spcPts val="2450"/>
              </a:lnSpc>
              <a:buNone/>
            </a:pPr>
            <a:r>
              <a:rPr lang="en-US" sz="1500" dirty="0">
                <a:solidFill>
                  <a:srgbClr val="3C3939"/>
                </a:solidFill>
                <a:latin typeface="Roboto" pitchFamily="34" charset="0"/>
                <a:ea typeface="Roboto" pitchFamily="34" charset="-122"/>
                <a:cs typeface="Roboto" pitchFamily="34" charset="-120"/>
              </a:rPr>
              <a:t>Initier le processus de restauration et surveiller sa progression.</a:t>
            </a:r>
            <a:endParaRPr lang="en-US" sz="1500" dirty="0"/>
          </a:p>
        </p:txBody>
      </p:sp>
      <p:sp>
        <p:nvSpPr>
          <p:cNvPr id="20" name="Shape 17"/>
          <p:cNvSpPr/>
          <p:nvPr/>
        </p:nvSpPr>
        <p:spPr>
          <a:xfrm>
            <a:off x="1175623" y="6879431"/>
            <a:ext cx="684848" cy="22860"/>
          </a:xfrm>
          <a:prstGeom prst="roundRect">
            <a:avLst>
              <a:gd name="adj" fmla="val 359544"/>
            </a:avLst>
          </a:prstGeom>
          <a:solidFill>
            <a:srgbClr val="C7C7D0"/>
          </a:solidFill>
          <a:ln/>
        </p:spPr>
      </p:sp>
      <p:sp>
        <p:nvSpPr>
          <p:cNvPr id="21" name="Shape 18"/>
          <p:cNvSpPr/>
          <p:nvPr/>
        </p:nvSpPr>
        <p:spPr>
          <a:xfrm>
            <a:off x="758190" y="6670715"/>
            <a:ext cx="440293" cy="440293"/>
          </a:xfrm>
          <a:prstGeom prst="roundRect">
            <a:avLst>
              <a:gd name="adj" fmla="val 18668"/>
            </a:avLst>
          </a:prstGeom>
          <a:solidFill>
            <a:srgbClr val="E1E1EA"/>
          </a:solidFill>
          <a:ln w="7620">
            <a:solidFill>
              <a:srgbClr val="C7C7D0"/>
            </a:solidFill>
            <a:prstDash val="solid"/>
          </a:ln>
        </p:spPr>
      </p:sp>
      <p:sp>
        <p:nvSpPr>
          <p:cNvPr id="22" name="Text 19"/>
          <p:cNvSpPr/>
          <p:nvPr/>
        </p:nvSpPr>
        <p:spPr>
          <a:xfrm>
            <a:off x="898208" y="6744057"/>
            <a:ext cx="160258" cy="293489"/>
          </a:xfrm>
          <a:prstGeom prst="rect">
            <a:avLst/>
          </a:prstGeom>
          <a:noFill/>
          <a:ln/>
        </p:spPr>
        <p:txBody>
          <a:bodyPr wrap="none" lIns="0" tIns="0" rIns="0" bIns="0" rtlCol="0" anchor="t"/>
          <a:lstStyle/>
          <a:p>
            <a:pPr algn="ctr" indent="0" marL="0">
              <a:lnSpc>
                <a:spcPts val="2300"/>
              </a:lnSpc>
              <a:buNone/>
            </a:pPr>
            <a:r>
              <a:rPr lang="en-US" sz="2300" dirty="0">
                <a:solidFill>
                  <a:srgbClr val="3C3939"/>
                </a:solidFill>
                <a:latin typeface="Raleway" pitchFamily="34" charset="0"/>
                <a:ea typeface="Raleway" pitchFamily="34" charset="-122"/>
                <a:cs typeface="Raleway" pitchFamily="34" charset="-120"/>
              </a:rPr>
              <a:t>4</a:t>
            </a:r>
            <a:endParaRPr lang="en-US" sz="2300" dirty="0"/>
          </a:p>
        </p:txBody>
      </p:sp>
      <p:sp>
        <p:nvSpPr>
          <p:cNvPr id="23" name="Text 20"/>
          <p:cNvSpPr/>
          <p:nvPr/>
        </p:nvSpPr>
        <p:spPr>
          <a:xfrm>
            <a:off x="2054543" y="6646188"/>
            <a:ext cx="2446139" cy="305753"/>
          </a:xfrm>
          <a:prstGeom prst="rect">
            <a:avLst/>
          </a:prstGeom>
          <a:noFill/>
          <a:ln/>
        </p:spPr>
        <p:txBody>
          <a:bodyPr wrap="none" lIns="0" tIns="0" rIns="0" bIns="0" rtlCol="0" anchor="t"/>
          <a:lstStyle/>
          <a:p>
            <a:pPr algn="l" indent="0" marL="0">
              <a:lnSpc>
                <a:spcPts val="2400"/>
              </a:lnSpc>
              <a:buNone/>
            </a:pPr>
            <a:r>
              <a:rPr lang="en-US" sz="1900" dirty="0">
                <a:solidFill>
                  <a:srgbClr val="3C3939"/>
                </a:solidFill>
                <a:latin typeface="Raleway" pitchFamily="34" charset="0"/>
                <a:ea typeface="Raleway" pitchFamily="34" charset="-122"/>
                <a:cs typeface="Raleway" pitchFamily="34" charset="-120"/>
              </a:rPr>
              <a:t>Vérifier les Résultats</a:t>
            </a:r>
            <a:endParaRPr lang="en-US" sz="1900" dirty="0"/>
          </a:p>
        </p:txBody>
      </p:sp>
      <p:sp>
        <p:nvSpPr>
          <p:cNvPr id="24" name="Text 21"/>
          <p:cNvSpPr/>
          <p:nvPr/>
        </p:nvSpPr>
        <p:spPr>
          <a:xfrm>
            <a:off x="2054543" y="7069336"/>
            <a:ext cx="6404610" cy="313134"/>
          </a:xfrm>
          <a:prstGeom prst="rect">
            <a:avLst/>
          </a:prstGeom>
          <a:noFill/>
          <a:ln/>
        </p:spPr>
        <p:txBody>
          <a:bodyPr wrap="none" lIns="0" tIns="0" rIns="0" bIns="0" rtlCol="0" anchor="t"/>
          <a:lstStyle/>
          <a:p>
            <a:pPr algn="l" indent="0" marL="0">
              <a:lnSpc>
                <a:spcPts val="2450"/>
              </a:lnSpc>
              <a:buNone/>
            </a:pPr>
            <a:r>
              <a:rPr lang="en-US" sz="1500" dirty="0">
                <a:solidFill>
                  <a:srgbClr val="3C3939"/>
                </a:solidFill>
                <a:latin typeface="Roboto" pitchFamily="34" charset="0"/>
                <a:ea typeface="Roboto" pitchFamily="34" charset="-122"/>
                <a:cs typeface="Roboto" pitchFamily="34" charset="-120"/>
              </a:rPr>
              <a:t>Confirmer que les éléments restaurés fonctionnent correctement.</a:t>
            </a:r>
            <a:endParaRPr lang="en-US" sz="15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10</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2024-10-01T19:50:22Z</dcterms:created>
  <dcterms:modified xsi:type="dcterms:W3CDTF">2024-10-01T19:50:22Z</dcterms:modified>
</cp:coreProperties>
</file>